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55"/>
  </p:notesMasterIdLst>
  <p:sldIdLst>
    <p:sldId id="256" r:id="rId2"/>
    <p:sldId id="257" r:id="rId3"/>
    <p:sldId id="345" r:id="rId4"/>
    <p:sldId id="258" r:id="rId5"/>
    <p:sldId id="259" r:id="rId6"/>
    <p:sldId id="260" r:id="rId7"/>
    <p:sldId id="314" r:id="rId8"/>
    <p:sldId id="311" r:id="rId9"/>
    <p:sldId id="308" r:id="rId10"/>
    <p:sldId id="264" r:id="rId11"/>
    <p:sldId id="265" r:id="rId12"/>
    <p:sldId id="310" r:id="rId13"/>
    <p:sldId id="313" r:id="rId14"/>
    <p:sldId id="266" r:id="rId15"/>
    <p:sldId id="318" r:id="rId16"/>
    <p:sldId id="319" r:id="rId17"/>
    <p:sldId id="322" r:id="rId18"/>
    <p:sldId id="324" r:id="rId19"/>
    <p:sldId id="320" r:id="rId20"/>
    <p:sldId id="323" r:id="rId21"/>
    <p:sldId id="333" r:id="rId22"/>
    <p:sldId id="332" r:id="rId23"/>
    <p:sldId id="331" r:id="rId24"/>
    <p:sldId id="336" r:id="rId25"/>
    <p:sldId id="337" r:id="rId26"/>
    <p:sldId id="339" r:id="rId27"/>
    <p:sldId id="340" r:id="rId28"/>
    <p:sldId id="341" r:id="rId29"/>
    <p:sldId id="342" r:id="rId30"/>
    <p:sldId id="343" r:id="rId31"/>
    <p:sldId id="344" r:id="rId32"/>
    <p:sldId id="346" r:id="rId33"/>
    <p:sldId id="347" r:id="rId34"/>
    <p:sldId id="349" r:id="rId35"/>
    <p:sldId id="348" r:id="rId36"/>
    <p:sldId id="361" r:id="rId37"/>
    <p:sldId id="327" r:id="rId38"/>
    <p:sldId id="330" r:id="rId39"/>
    <p:sldId id="334" r:id="rId40"/>
    <p:sldId id="338" r:id="rId41"/>
    <p:sldId id="362" r:id="rId42"/>
    <p:sldId id="363" r:id="rId43"/>
    <p:sldId id="364" r:id="rId44"/>
    <p:sldId id="365" r:id="rId45"/>
    <p:sldId id="366" r:id="rId46"/>
    <p:sldId id="367" r:id="rId47"/>
    <p:sldId id="351" r:id="rId48"/>
    <p:sldId id="352" r:id="rId49"/>
    <p:sldId id="353" r:id="rId50"/>
    <p:sldId id="354" r:id="rId51"/>
    <p:sldId id="357" r:id="rId52"/>
    <p:sldId id="359" r:id="rId53"/>
    <p:sldId id="288" r:id="rId54"/>
  </p:sldIdLst>
  <p:sldSz cx="9144000" cy="5143500" type="screen16x9"/>
  <p:notesSz cx="6858000" cy="9144000"/>
  <p:embeddedFontLst>
    <p:embeddedFont>
      <p:font typeface="Livvic" pitchFamily="2" charset="0"/>
      <p:regular r:id="rId56"/>
      <p:bold r:id="rId57"/>
      <p:italic r:id="rId58"/>
      <p:boldItalic r:id="rId59"/>
    </p:embeddedFont>
    <p:embeddedFont>
      <p:font typeface="Montserrat" panose="00000500000000000000" pitchFamily="2" charset="0"/>
      <p:regular r:id="rId60"/>
      <p:bold r:id="rId61"/>
      <p:italic r:id="rId62"/>
      <p:boldItalic r:id="rId63"/>
    </p:embeddedFont>
    <p:embeddedFont>
      <p:font typeface="Playfair Display" panose="00000500000000000000" pitchFamily="2" charset="0"/>
      <p:regular r:id="rId64"/>
      <p:bold r:id="rId65"/>
      <p:italic r:id="rId66"/>
      <p:boldItalic r:id="rId67"/>
    </p:embeddedFont>
    <p:embeddedFont>
      <p:font typeface="Playfair Display SemiBold" panose="020B0604020202020204" charset="0"/>
      <p:regular r:id="rId68"/>
      <p:bold r:id="rId69"/>
      <p:italic r:id="rId70"/>
      <p:boldItalic r:id="rId71"/>
    </p:embeddedFont>
    <p:embeddedFont>
      <p:font typeface="Roboto Condensed Light" panose="02000000000000000000" pitchFamily="2" charset="0"/>
      <p:regular r:id="rId72"/>
      <p:italic r:id="rId7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0C0C"/>
    <a:srgbClr val="F000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CFBC86-5309-A994-4D7F-A4CE7E356604}" v="112" dt="2022-06-05T17:00:39.978"/>
    <p1510:client id="{8343B8A1-F56D-0B48-37CA-4C678128C187}" v="734" dt="2022-06-05T14:12:20.762"/>
    <p1510:client id="{DDCC94D1-FA87-8D81-059D-1FF596E37434}" v="157" dt="2022-06-05T15:57:19.742"/>
  </p1510:revLst>
</p1510:revInfo>
</file>

<file path=ppt/tableStyles.xml><?xml version="1.0" encoding="utf-8"?>
<a:tblStyleLst xmlns:a="http://schemas.openxmlformats.org/drawingml/2006/main" def="{7A3D5ED1-3553-4481-932E-0CF2BCF51FFE}">
  <a:tblStyle styleId="{7A3D5ED1-3553-4481-932E-0CF2BCF51F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4441" autoAdjust="0"/>
    <p:restoredTop sz="92691" autoAdjust="0"/>
  </p:normalViewPr>
  <p:slideViewPr>
    <p:cSldViewPr snapToGrid="0">
      <p:cViewPr>
        <p:scale>
          <a:sx n="170" d="100"/>
          <a:sy n="170" d="100"/>
        </p:scale>
        <p:origin x="6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8.fntdata"/><Relationship Id="rId68" Type="http://schemas.openxmlformats.org/officeDocument/2006/relationships/font" Target="fonts/font13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3.fntdata"/><Relationship Id="rId66" Type="http://schemas.openxmlformats.org/officeDocument/2006/relationships/font" Target="fonts/font11.fntdata"/><Relationship Id="rId74" Type="http://schemas.openxmlformats.org/officeDocument/2006/relationships/presProps" Target="presProps.xml"/><Relationship Id="rId79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font" Target="fonts/font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font" Target="fonts/font14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7.fntdata"/><Relationship Id="rId70" Type="http://schemas.openxmlformats.org/officeDocument/2006/relationships/font" Target="fonts/font15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73" Type="http://schemas.openxmlformats.org/officeDocument/2006/relationships/font" Target="fonts/font18.fntdata"/><Relationship Id="rId78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16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E FAZZARI" userId="48d00745-275a-4274-8b1c-05b23de7b372" providerId="ADAL" clId="{17CB3D5B-5277-4420-B169-151B10094D81}"/>
    <pc:docChg chg="undo custSel modSld">
      <pc:chgData name="DANIELE FAZZARI" userId="48d00745-275a-4274-8b1c-05b23de7b372" providerId="ADAL" clId="{17CB3D5B-5277-4420-B169-151B10094D81}" dt="2022-06-06T13:58:26.853" v="74" actId="14100"/>
      <pc:docMkLst>
        <pc:docMk/>
      </pc:docMkLst>
      <pc:sldChg chg="modSp mod">
        <pc:chgData name="DANIELE FAZZARI" userId="48d00745-275a-4274-8b1c-05b23de7b372" providerId="ADAL" clId="{17CB3D5B-5277-4420-B169-151B10094D81}" dt="2022-06-05T17:13:34.428" v="0" actId="114"/>
        <pc:sldMkLst>
          <pc:docMk/>
          <pc:sldMk cId="0" sldId="257"/>
        </pc:sldMkLst>
        <pc:spChg chg="mod">
          <ac:chgData name="DANIELE FAZZARI" userId="48d00745-275a-4274-8b1c-05b23de7b372" providerId="ADAL" clId="{17CB3D5B-5277-4420-B169-151B10094D81}" dt="2022-06-05T17:13:34.428" v="0" actId="114"/>
          <ac:spMkLst>
            <pc:docMk/>
            <pc:sldMk cId="0" sldId="257"/>
            <ac:spMk id="181" creationId="{00000000-0000-0000-0000-000000000000}"/>
          </ac:spMkLst>
        </pc:spChg>
      </pc:sldChg>
      <pc:sldChg chg="addSp delSp modSp mod">
        <pc:chgData name="DANIELE FAZZARI" userId="48d00745-275a-4274-8b1c-05b23de7b372" providerId="ADAL" clId="{17CB3D5B-5277-4420-B169-151B10094D81}" dt="2022-06-05T17:22:30.858" v="15" actId="208"/>
        <pc:sldMkLst>
          <pc:docMk/>
          <pc:sldMk cId="0" sldId="260"/>
        </pc:sldMkLst>
        <pc:spChg chg="add mod">
          <ac:chgData name="DANIELE FAZZARI" userId="48d00745-275a-4274-8b1c-05b23de7b372" providerId="ADAL" clId="{17CB3D5B-5277-4420-B169-151B10094D81}" dt="2022-06-05T17:22:30.858" v="15" actId="208"/>
          <ac:spMkLst>
            <pc:docMk/>
            <pc:sldMk cId="0" sldId="260"/>
            <ac:spMk id="2" creationId="{0877541A-895F-F6B3-A654-7E6E5BED887A}"/>
          </ac:spMkLst>
        </pc:spChg>
        <pc:picChg chg="add del">
          <ac:chgData name="DANIELE FAZZARI" userId="48d00745-275a-4274-8b1c-05b23de7b372" providerId="ADAL" clId="{17CB3D5B-5277-4420-B169-151B10094D81}" dt="2022-06-05T17:22:13.349" v="9" actId="21"/>
          <ac:picMkLst>
            <pc:docMk/>
            <pc:sldMk cId="0" sldId="260"/>
            <ac:picMk id="9" creationId="{0EFEDCC7-6E15-FE9E-E478-85994495D97F}"/>
          </ac:picMkLst>
        </pc:picChg>
        <pc:picChg chg="add mod">
          <ac:chgData name="DANIELE FAZZARI" userId="48d00745-275a-4274-8b1c-05b23de7b372" providerId="ADAL" clId="{17CB3D5B-5277-4420-B169-151B10094D81}" dt="2022-06-05T17:22:21.239" v="11" actId="1076"/>
          <ac:picMkLst>
            <pc:docMk/>
            <pc:sldMk cId="0" sldId="260"/>
            <ac:picMk id="17" creationId="{C1663136-6104-0ED1-20DF-DC270F18B759}"/>
          </ac:picMkLst>
        </pc:picChg>
      </pc:sldChg>
      <pc:sldChg chg="modSp mod">
        <pc:chgData name="DANIELE FAZZARI" userId="48d00745-275a-4274-8b1c-05b23de7b372" providerId="ADAL" clId="{17CB3D5B-5277-4420-B169-151B10094D81}" dt="2022-06-05T17:58:48.284" v="18" actId="313"/>
        <pc:sldMkLst>
          <pc:docMk/>
          <pc:sldMk cId="276645308" sldId="334"/>
        </pc:sldMkLst>
        <pc:spChg chg="mod">
          <ac:chgData name="DANIELE FAZZARI" userId="48d00745-275a-4274-8b1c-05b23de7b372" providerId="ADAL" clId="{17CB3D5B-5277-4420-B169-151B10094D81}" dt="2022-06-05T17:58:48.284" v="18" actId="313"/>
          <ac:spMkLst>
            <pc:docMk/>
            <pc:sldMk cId="276645308" sldId="334"/>
            <ac:spMk id="9" creationId="{E30DFD5B-6F3B-0690-76D2-2038551E0D79}"/>
          </ac:spMkLst>
        </pc:spChg>
      </pc:sldChg>
      <pc:sldChg chg="modSp mod">
        <pc:chgData name="DANIELE FAZZARI" userId="48d00745-275a-4274-8b1c-05b23de7b372" providerId="ADAL" clId="{17CB3D5B-5277-4420-B169-151B10094D81}" dt="2022-06-06T13:42:35.348" v="72" actId="20577"/>
        <pc:sldMkLst>
          <pc:docMk/>
          <pc:sldMk cId="2900964492" sldId="343"/>
        </pc:sldMkLst>
        <pc:spChg chg="mod">
          <ac:chgData name="DANIELE FAZZARI" userId="48d00745-275a-4274-8b1c-05b23de7b372" providerId="ADAL" clId="{17CB3D5B-5277-4420-B169-151B10094D81}" dt="2022-06-06T13:42:35.348" v="72" actId="20577"/>
          <ac:spMkLst>
            <pc:docMk/>
            <pc:sldMk cId="2900964492" sldId="343"/>
            <ac:spMk id="3" creationId="{9FCCB60E-DA1E-A957-F900-F737136066EC}"/>
          </ac:spMkLst>
        </pc:spChg>
      </pc:sldChg>
      <pc:sldChg chg="modSp mod">
        <pc:chgData name="DANIELE FAZZARI" userId="48d00745-275a-4274-8b1c-05b23de7b372" providerId="ADAL" clId="{17CB3D5B-5277-4420-B169-151B10094D81}" dt="2022-06-06T13:58:26.853" v="74" actId="14100"/>
        <pc:sldMkLst>
          <pc:docMk/>
          <pc:sldMk cId="1721223603" sldId="352"/>
        </pc:sldMkLst>
        <pc:spChg chg="mod">
          <ac:chgData name="DANIELE FAZZARI" userId="48d00745-275a-4274-8b1c-05b23de7b372" providerId="ADAL" clId="{17CB3D5B-5277-4420-B169-151B10094D81}" dt="2022-06-06T13:58:26.853" v="74" actId="14100"/>
          <ac:spMkLst>
            <pc:docMk/>
            <pc:sldMk cId="1721223603" sldId="352"/>
            <ac:spMk id="5" creationId="{335F341C-6B95-14F2-580E-69D172FF4853}"/>
          </ac:spMkLst>
        </pc:spChg>
      </pc:sldChg>
      <pc:sldChg chg="addSp delSp modSp mod">
        <pc:chgData name="DANIELE FAZZARI" userId="48d00745-275a-4274-8b1c-05b23de7b372" providerId="ADAL" clId="{17CB3D5B-5277-4420-B169-151B10094D81}" dt="2022-06-05T18:17:47.462" v="56" actId="20577"/>
        <pc:sldMkLst>
          <pc:docMk/>
          <pc:sldMk cId="1279410672" sldId="363"/>
        </pc:sldMkLst>
        <pc:spChg chg="mod">
          <ac:chgData name="DANIELE FAZZARI" userId="48d00745-275a-4274-8b1c-05b23de7b372" providerId="ADAL" clId="{17CB3D5B-5277-4420-B169-151B10094D81}" dt="2022-06-05T18:17:26.798" v="54" actId="20577"/>
          <ac:spMkLst>
            <pc:docMk/>
            <pc:sldMk cId="1279410672" sldId="363"/>
            <ac:spMk id="3" creationId="{6009098C-E611-EAB9-3A4D-AB949B7D8646}"/>
          </ac:spMkLst>
        </pc:spChg>
        <pc:spChg chg="mod">
          <ac:chgData name="DANIELE FAZZARI" userId="48d00745-275a-4274-8b1c-05b23de7b372" providerId="ADAL" clId="{17CB3D5B-5277-4420-B169-151B10094D81}" dt="2022-06-05T18:17:47.462" v="56" actId="20577"/>
          <ac:spMkLst>
            <pc:docMk/>
            <pc:sldMk cId="1279410672" sldId="363"/>
            <ac:spMk id="14" creationId="{CC9CA708-2A47-3D68-9263-4FE7BCA53603}"/>
          </ac:spMkLst>
        </pc:spChg>
        <pc:spChg chg="del">
          <ac:chgData name="DANIELE FAZZARI" userId="48d00745-275a-4274-8b1c-05b23de7b372" providerId="ADAL" clId="{17CB3D5B-5277-4420-B169-151B10094D81}" dt="2022-06-05T18:11:28.731" v="19" actId="21"/>
          <ac:spMkLst>
            <pc:docMk/>
            <pc:sldMk cId="1279410672" sldId="363"/>
            <ac:spMk id="16" creationId="{6E3F0044-873C-42EA-0377-EFF38F754485}"/>
          </ac:spMkLst>
        </pc:spChg>
        <pc:picChg chg="del">
          <ac:chgData name="DANIELE FAZZARI" userId="48d00745-275a-4274-8b1c-05b23de7b372" providerId="ADAL" clId="{17CB3D5B-5277-4420-B169-151B10094D81}" dt="2022-06-05T18:13:57.005" v="22" actId="21"/>
          <ac:picMkLst>
            <pc:docMk/>
            <pc:sldMk cId="1279410672" sldId="363"/>
            <ac:picMk id="4" creationId="{98991186-0C93-12D8-CE72-AFD81FCF30B8}"/>
          </ac:picMkLst>
        </pc:picChg>
        <pc:picChg chg="add mod">
          <ac:chgData name="DANIELE FAZZARI" userId="48d00745-275a-4274-8b1c-05b23de7b372" providerId="ADAL" clId="{17CB3D5B-5277-4420-B169-151B10094D81}" dt="2022-06-05T18:14:07.791" v="26" actId="1076"/>
          <ac:picMkLst>
            <pc:docMk/>
            <pc:sldMk cId="1279410672" sldId="363"/>
            <ac:picMk id="10" creationId="{D8D420A3-CBA7-C533-6EEA-DB4156D104AD}"/>
          </ac:picMkLst>
        </pc:picChg>
        <pc:picChg chg="del">
          <ac:chgData name="DANIELE FAZZARI" userId="48d00745-275a-4274-8b1c-05b23de7b372" providerId="ADAL" clId="{17CB3D5B-5277-4420-B169-151B10094D81}" dt="2022-06-05T18:14:30.283" v="32" actId="21"/>
          <ac:picMkLst>
            <pc:docMk/>
            <pc:sldMk cId="1279410672" sldId="363"/>
            <ac:picMk id="11" creationId="{CCD19A60-AAD7-5143-1229-8CAABD00AF8D}"/>
          </ac:picMkLst>
        </pc:picChg>
        <pc:picChg chg="mod">
          <ac:chgData name="DANIELE FAZZARI" userId="48d00745-275a-4274-8b1c-05b23de7b372" providerId="ADAL" clId="{17CB3D5B-5277-4420-B169-151B10094D81}" dt="2022-06-05T18:16:34.255" v="38" actId="1076"/>
          <ac:picMkLst>
            <pc:docMk/>
            <pc:sldMk cId="1279410672" sldId="363"/>
            <ac:picMk id="12" creationId="{0C606A93-DD52-D889-4E49-94227AEC2DAA}"/>
          </ac:picMkLst>
        </pc:picChg>
        <pc:picChg chg="add mod modCrop">
          <ac:chgData name="DANIELE FAZZARI" userId="48d00745-275a-4274-8b1c-05b23de7b372" providerId="ADAL" clId="{17CB3D5B-5277-4420-B169-151B10094D81}" dt="2022-06-05T18:17:03.391" v="49" actId="1076"/>
          <ac:picMkLst>
            <pc:docMk/>
            <pc:sldMk cId="1279410672" sldId="363"/>
            <ac:picMk id="18" creationId="{D14FD0E9-80A9-513D-E42F-FFC6D30C17CE}"/>
          </ac:picMkLst>
        </pc:picChg>
        <pc:picChg chg="add del mod">
          <ac:chgData name="DANIELE FAZZARI" userId="48d00745-275a-4274-8b1c-05b23de7b372" providerId="ADAL" clId="{17CB3D5B-5277-4420-B169-151B10094D81}" dt="2022-06-05T18:16:41.015" v="41" actId="21"/>
          <ac:picMkLst>
            <pc:docMk/>
            <pc:sldMk cId="1279410672" sldId="363"/>
            <ac:picMk id="20" creationId="{2C30AED9-B761-54ED-1F6E-5CCF74350BD3}"/>
          </ac:picMkLst>
        </pc:picChg>
        <pc:picChg chg="add mod">
          <ac:chgData name="DANIELE FAZZARI" userId="48d00745-275a-4274-8b1c-05b23de7b372" providerId="ADAL" clId="{17CB3D5B-5277-4420-B169-151B10094D81}" dt="2022-06-05T18:17:13.615" v="52" actId="14100"/>
          <ac:picMkLst>
            <pc:docMk/>
            <pc:sldMk cId="1279410672" sldId="363"/>
            <ac:picMk id="22" creationId="{8521B542-8D99-63DC-47DE-603091A57B55}"/>
          </ac:picMkLst>
        </pc:picChg>
        <pc:cxnChg chg="mod ord">
          <ac:chgData name="DANIELE FAZZARI" userId="48d00745-275a-4274-8b1c-05b23de7b372" providerId="ADAL" clId="{17CB3D5B-5277-4420-B169-151B10094D81}" dt="2022-06-05T18:14:18.271" v="29" actId="1076"/>
          <ac:cxnSpMkLst>
            <pc:docMk/>
            <pc:sldMk cId="1279410672" sldId="363"/>
            <ac:cxnSpMk id="5" creationId="{2E604C7B-FA28-5E49-0413-C8B64A98E501}"/>
          </ac:cxnSpMkLst>
        </pc:cxnChg>
        <pc:cxnChg chg="mod ord">
          <ac:chgData name="DANIELE FAZZARI" userId="48d00745-275a-4274-8b1c-05b23de7b372" providerId="ADAL" clId="{17CB3D5B-5277-4420-B169-151B10094D81}" dt="2022-06-05T18:14:22.744" v="31" actId="1076"/>
          <ac:cxnSpMkLst>
            <pc:docMk/>
            <pc:sldMk cId="1279410672" sldId="363"/>
            <ac:cxnSpMk id="7" creationId="{409EB2E0-D101-8DA2-E489-7A8E3B84E88C}"/>
          </ac:cxnSpMkLst>
        </pc:cxnChg>
        <pc:cxnChg chg="del">
          <ac:chgData name="DANIELE FAZZARI" userId="48d00745-275a-4274-8b1c-05b23de7b372" providerId="ADAL" clId="{17CB3D5B-5277-4420-B169-151B10094D81}" dt="2022-06-05T18:11:32.920" v="20" actId="21"/>
          <ac:cxnSpMkLst>
            <pc:docMk/>
            <pc:sldMk cId="1279410672" sldId="363"/>
            <ac:cxnSpMk id="15" creationId="{2600B943-73B7-BD51-CE9A-F3B38F57F452}"/>
          </ac:cxnSpMkLst>
        </pc:cxnChg>
      </pc:sldChg>
      <pc:sldChg chg="modSp mod">
        <pc:chgData name="DANIELE FAZZARI" userId="48d00745-275a-4274-8b1c-05b23de7b372" providerId="ADAL" clId="{17CB3D5B-5277-4420-B169-151B10094D81}" dt="2022-06-05T18:20:54.471" v="61" actId="1076"/>
        <pc:sldMkLst>
          <pc:docMk/>
          <pc:sldMk cId="3152482732" sldId="364"/>
        </pc:sldMkLst>
        <pc:picChg chg="mod">
          <ac:chgData name="DANIELE FAZZARI" userId="48d00745-275a-4274-8b1c-05b23de7b372" providerId="ADAL" clId="{17CB3D5B-5277-4420-B169-151B10094D81}" dt="2022-06-05T18:20:30.463" v="60" actId="1076"/>
          <ac:picMkLst>
            <pc:docMk/>
            <pc:sldMk cId="3152482732" sldId="364"/>
            <ac:picMk id="6" creationId="{88965561-A236-B083-9BE0-C265FC4C2A81}"/>
          </ac:picMkLst>
        </pc:picChg>
        <pc:picChg chg="mod">
          <ac:chgData name="DANIELE FAZZARI" userId="48d00745-275a-4274-8b1c-05b23de7b372" providerId="ADAL" clId="{17CB3D5B-5277-4420-B169-151B10094D81}" dt="2022-06-05T18:20:54.471" v="61" actId="1076"/>
          <ac:picMkLst>
            <pc:docMk/>
            <pc:sldMk cId="3152482732" sldId="364"/>
            <ac:picMk id="8" creationId="{38F5E71D-45C7-5A1F-F80D-42B1A6DD0B81}"/>
          </ac:picMkLst>
        </pc:picChg>
      </pc:sldChg>
      <pc:sldChg chg="modSp mod">
        <pc:chgData name="DANIELE FAZZARI" userId="48d00745-275a-4274-8b1c-05b23de7b372" providerId="ADAL" clId="{17CB3D5B-5277-4420-B169-151B10094D81}" dt="2022-06-05T18:23:39.927" v="65" actId="20577"/>
        <pc:sldMkLst>
          <pc:docMk/>
          <pc:sldMk cId="2166346127" sldId="366"/>
        </pc:sldMkLst>
        <pc:spChg chg="mod">
          <ac:chgData name="DANIELE FAZZARI" userId="48d00745-275a-4274-8b1c-05b23de7b372" providerId="ADAL" clId="{17CB3D5B-5277-4420-B169-151B10094D81}" dt="2022-06-05T18:23:39.927" v="65" actId="20577"/>
          <ac:spMkLst>
            <pc:docMk/>
            <pc:sldMk cId="2166346127" sldId="366"/>
            <ac:spMk id="9" creationId="{5503BB48-53CE-9E56-81CF-9B9390ECA508}"/>
          </ac:spMkLst>
        </pc:spChg>
      </pc:sldChg>
      <pc:sldChg chg="modSp mod">
        <pc:chgData name="DANIELE FAZZARI" userId="48d00745-275a-4274-8b1c-05b23de7b372" providerId="ADAL" clId="{17CB3D5B-5277-4420-B169-151B10094D81}" dt="2022-06-05T18:24:21.049" v="69" actId="20577"/>
        <pc:sldMkLst>
          <pc:docMk/>
          <pc:sldMk cId="2151804157" sldId="367"/>
        </pc:sldMkLst>
        <pc:spChg chg="mod">
          <ac:chgData name="DANIELE FAZZARI" userId="48d00745-275a-4274-8b1c-05b23de7b372" providerId="ADAL" clId="{17CB3D5B-5277-4420-B169-151B10094D81}" dt="2022-06-05T18:24:21.049" v="69" actId="20577"/>
          <ac:spMkLst>
            <pc:docMk/>
            <pc:sldMk cId="2151804157" sldId="367"/>
            <ac:spMk id="4" creationId="{433C1F63-9397-7CF9-3A06-A9BCCEA3A04F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gif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d6673586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d6673586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0254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d6673586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d6673586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8155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d6673586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d6673586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44466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d6673586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d6673586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21436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d6673586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d6673586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29302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d6673586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d6673586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42838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d6673586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d6673586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1469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8d6673586f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8d6673586f_0_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be2a4d16e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8be2a4d16e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d5fefc67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d5fefc67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d5fefc67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d5fefc67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d5fefc67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8d5fefc67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8bfcb6685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8bfcb6685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49583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30325341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30325341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24a92b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824a92be28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8bfcb6685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8bfcb6685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00300" y="0"/>
            <a:ext cx="5244000" cy="5143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0" y="1332150"/>
            <a:ext cx="3900600" cy="158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72000" y="2914050"/>
            <a:ext cx="3904500" cy="51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eges">
  <p:cSld name="CUSTOM_23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/>
          <p:nvPr/>
        </p:nvSpPr>
        <p:spPr>
          <a:xfrm>
            <a:off x="2275" y="-6400"/>
            <a:ext cx="323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3"/>
          <p:cNvSpPr/>
          <p:nvPr/>
        </p:nvSpPr>
        <p:spPr>
          <a:xfrm>
            <a:off x="5896500" y="-6400"/>
            <a:ext cx="323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3"/>
          <p:cNvSpPr/>
          <p:nvPr/>
        </p:nvSpPr>
        <p:spPr>
          <a:xfrm>
            <a:off x="663325" y="571500"/>
            <a:ext cx="7809000" cy="400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1494850" y="571500"/>
            <a:ext cx="6470700" cy="400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667500" y="876300"/>
            <a:ext cx="78090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1493150" y="2113225"/>
            <a:ext cx="2964000" cy="146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10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493300" y="3521975"/>
            <a:ext cx="2964000" cy="5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3" hasCustomPrompt="1"/>
          </p:nvPr>
        </p:nvSpPr>
        <p:spPr>
          <a:xfrm>
            <a:off x="4686675" y="2113225"/>
            <a:ext cx="2964000" cy="146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10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Playfair Display"/>
              <a:buNone/>
              <a:defRPr sz="7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4"/>
          </p:nvPr>
        </p:nvSpPr>
        <p:spPr>
          <a:xfrm>
            <a:off x="4686825" y="3521975"/>
            <a:ext cx="2964000" cy="5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5226600" y="2878501"/>
            <a:ext cx="2990100" cy="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title" idx="2"/>
          </p:nvPr>
        </p:nvSpPr>
        <p:spPr>
          <a:xfrm>
            <a:off x="5226600" y="1891775"/>
            <a:ext cx="2990100" cy="9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i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667500" y="1819723"/>
            <a:ext cx="23145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667675" y="2594048"/>
            <a:ext cx="2314500" cy="13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ubTitle" idx="3"/>
          </p:nvPr>
        </p:nvSpPr>
        <p:spPr>
          <a:xfrm>
            <a:off x="3414747" y="1819723"/>
            <a:ext cx="23118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4"/>
          </p:nvPr>
        </p:nvSpPr>
        <p:spPr>
          <a:xfrm>
            <a:off x="3414744" y="2594048"/>
            <a:ext cx="2314500" cy="13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5"/>
          </p:nvPr>
        </p:nvSpPr>
        <p:spPr>
          <a:xfrm>
            <a:off x="6161824" y="1819723"/>
            <a:ext cx="23118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6"/>
          </p:nvPr>
        </p:nvSpPr>
        <p:spPr>
          <a:xfrm>
            <a:off x="6161822" y="2594048"/>
            <a:ext cx="2314500" cy="13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75" y="0"/>
            <a:ext cx="9144000" cy="571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5"/>
          <p:cNvSpPr/>
          <p:nvPr/>
        </p:nvSpPr>
        <p:spPr>
          <a:xfrm rot="10800000">
            <a:off x="100" y="4578000"/>
            <a:ext cx="9144000" cy="565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2">
  <p:cSld name="CUSTOM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 flipH="1">
            <a:off x="667450" y="1593325"/>
            <a:ext cx="3235200" cy="12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 flipH="1">
            <a:off x="667450" y="2794175"/>
            <a:ext cx="3235200" cy="16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CUSTOM_2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subTitle" idx="1"/>
          </p:nvPr>
        </p:nvSpPr>
        <p:spPr>
          <a:xfrm>
            <a:off x="667500" y="1809189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None/>
              <a:defRPr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ubTitle" idx="2"/>
          </p:nvPr>
        </p:nvSpPr>
        <p:spPr>
          <a:xfrm>
            <a:off x="667500" y="2214789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ubTitle" idx="3"/>
          </p:nvPr>
        </p:nvSpPr>
        <p:spPr>
          <a:xfrm>
            <a:off x="3328950" y="1809189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None/>
              <a:defRPr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ubTitle" idx="4"/>
          </p:nvPr>
        </p:nvSpPr>
        <p:spPr>
          <a:xfrm>
            <a:off x="3328950" y="2214789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ubTitle" idx="5"/>
          </p:nvPr>
        </p:nvSpPr>
        <p:spPr>
          <a:xfrm>
            <a:off x="5990400" y="1809189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None/>
              <a:defRPr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6"/>
          </p:nvPr>
        </p:nvSpPr>
        <p:spPr>
          <a:xfrm>
            <a:off x="5990400" y="2214789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ubTitle" idx="7"/>
          </p:nvPr>
        </p:nvSpPr>
        <p:spPr>
          <a:xfrm>
            <a:off x="667500" y="3313050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None/>
              <a:defRPr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8"/>
          </p:nvPr>
        </p:nvSpPr>
        <p:spPr>
          <a:xfrm>
            <a:off x="667500" y="3718650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ubTitle" idx="9"/>
          </p:nvPr>
        </p:nvSpPr>
        <p:spPr>
          <a:xfrm>
            <a:off x="3328950" y="3313050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None/>
              <a:defRPr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13"/>
          </p:nvPr>
        </p:nvSpPr>
        <p:spPr>
          <a:xfrm>
            <a:off x="3328950" y="3718650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subTitle" idx="14"/>
          </p:nvPr>
        </p:nvSpPr>
        <p:spPr>
          <a:xfrm>
            <a:off x="5990400" y="3313050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None/>
              <a:defRPr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5"/>
          </p:nvPr>
        </p:nvSpPr>
        <p:spPr>
          <a:xfrm>
            <a:off x="5990400" y="3718650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90" name="Google Shape;90;p18"/>
          <p:cNvSpPr/>
          <p:nvPr/>
        </p:nvSpPr>
        <p:spPr>
          <a:xfrm rot="-5400000">
            <a:off x="4284300" y="-4284500"/>
            <a:ext cx="580500" cy="91491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/>
          <p:nvPr/>
        </p:nvSpPr>
        <p:spPr>
          <a:xfrm rot="10800000" flipH="1">
            <a:off x="-27750" y="4583400"/>
            <a:ext cx="9171600" cy="5601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9"/>
          <p:cNvSpPr/>
          <p:nvPr/>
        </p:nvSpPr>
        <p:spPr>
          <a:xfrm rot="10800000" flipH="1">
            <a:off x="0" y="-25"/>
            <a:ext cx="9139800" cy="5769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numbers">
  <p:cSld name="CUSTOM_7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4572000" y="495300"/>
            <a:ext cx="3904500" cy="5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subTitle" idx="1"/>
          </p:nvPr>
        </p:nvSpPr>
        <p:spPr>
          <a:xfrm>
            <a:off x="4572000" y="1272563"/>
            <a:ext cx="3904500" cy="3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title" idx="2"/>
          </p:nvPr>
        </p:nvSpPr>
        <p:spPr>
          <a:xfrm>
            <a:off x="4572000" y="1891900"/>
            <a:ext cx="3904500" cy="5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3"/>
          </p:nvPr>
        </p:nvSpPr>
        <p:spPr>
          <a:xfrm>
            <a:off x="4572000" y="2669325"/>
            <a:ext cx="3904500" cy="3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title" idx="4"/>
          </p:nvPr>
        </p:nvSpPr>
        <p:spPr>
          <a:xfrm>
            <a:off x="4572000" y="3364200"/>
            <a:ext cx="3904500" cy="5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layfair Display"/>
              <a:buNone/>
              <a:defRPr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5"/>
          </p:nvPr>
        </p:nvSpPr>
        <p:spPr>
          <a:xfrm>
            <a:off x="4572000" y="4141500"/>
            <a:ext cx="3904500" cy="3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2" name="Google Shape;102;p20"/>
          <p:cNvSpPr/>
          <p:nvPr/>
        </p:nvSpPr>
        <p:spPr>
          <a:xfrm>
            <a:off x="0" y="0"/>
            <a:ext cx="3904500" cy="5143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2">
  <p:cSld name="CUSTOM_8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ubTitle" idx="1"/>
          </p:nvPr>
        </p:nvSpPr>
        <p:spPr>
          <a:xfrm>
            <a:off x="667500" y="3360064"/>
            <a:ext cx="23145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subTitle" idx="2"/>
          </p:nvPr>
        </p:nvSpPr>
        <p:spPr>
          <a:xfrm>
            <a:off x="667675" y="3761353"/>
            <a:ext cx="2314500" cy="5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ubTitle" idx="3"/>
          </p:nvPr>
        </p:nvSpPr>
        <p:spPr>
          <a:xfrm>
            <a:off x="3414748" y="3360064"/>
            <a:ext cx="23118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4"/>
          </p:nvPr>
        </p:nvSpPr>
        <p:spPr>
          <a:xfrm>
            <a:off x="3414745" y="3761353"/>
            <a:ext cx="2314500" cy="5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subTitle" idx="5"/>
          </p:nvPr>
        </p:nvSpPr>
        <p:spPr>
          <a:xfrm>
            <a:off x="6161826" y="3360064"/>
            <a:ext cx="23118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subTitle" idx="6"/>
          </p:nvPr>
        </p:nvSpPr>
        <p:spPr>
          <a:xfrm>
            <a:off x="6161824" y="3761353"/>
            <a:ext cx="2314500" cy="5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1" name="Google Shape;111;p21"/>
          <p:cNvSpPr/>
          <p:nvPr/>
        </p:nvSpPr>
        <p:spPr>
          <a:xfrm>
            <a:off x="0" y="-22125"/>
            <a:ext cx="9162000" cy="590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1"/>
          <p:cNvSpPr/>
          <p:nvPr/>
        </p:nvSpPr>
        <p:spPr>
          <a:xfrm>
            <a:off x="0" y="4572000"/>
            <a:ext cx="9162000" cy="590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4570200" y="0"/>
            <a:ext cx="457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226600" y="2377921"/>
            <a:ext cx="3262500" cy="6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40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5226600" y="2965163"/>
            <a:ext cx="32625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226600" y="1592817"/>
            <a:ext cx="3262500" cy="4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40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3">
  <p:cSld name="CUSTOM_9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/>
          <p:nvPr/>
        </p:nvSpPr>
        <p:spPr>
          <a:xfrm>
            <a:off x="4572050" y="0"/>
            <a:ext cx="4572000" cy="5143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5486400" y="1437173"/>
            <a:ext cx="2990100" cy="85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5486250" y="2306720"/>
            <a:ext cx="2990100" cy="11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4">
  <p:cSld name="CUSTOM_10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/>
          <p:nvPr/>
        </p:nvSpPr>
        <p:spPr>
          <a:xfrm>
            <a:off x="0" y="-50"/>
            <a:ext cx="4572000" cy="5143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title"/>
          </p:nvPr>
        </p:nvSpPr>
        <p:spPr>
          <a:xfrm>
            <a:off x="667650" y="1735300"/>
            <a:ext cx="2990100" cy="57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subTitle" idx="1"/>
          </p:nvPr>
        </p:nvSpPr>
        <p:spPr>
          <a:xfrm>
            <a:off x="667500" y="2312000"/>
            <a:ext cx="2990100" cy="10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bg>
      <p:bgPr>
        <a:solidFill>
          <a:schemeClr val="dk2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667500" y="1357500"/>
            <a:ext cx="3904500" cy="1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subTitle" idx="1"/>
          </p:nvPr>
        </p:nvSpPr>
        <p:spPr>
          <a:xfrm>
            <a:off x="667500" y="2576700"/>
            <a:ext cx="3904500" cy="1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/>
          <p:nvPr/>
        </p:nvSpPr>
        <p:spPr>
          <a:xfrm>
            <a:off x="5106600" y="3721805"/>
            <a:ext cx="33699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000" b="1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000" b="1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000" b="1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</a:t>
            </a:r>
            <a:r>
              <a:rPr lang="en" sz="10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</a:t>
            </a:r>
            <a:endParaRPr sz="10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5">
  <p:cSld name="CUSTOM_14">
    <p:bg>
      <p:bgPr>
        <a:solidFill>
          <a:schemeClr val="dk2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667500" y="571500"/>
            <a:ext cx="48189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subTitle" idx="1"/>
          </p:nvPr>
        </p:nvSpPr>
        <p:spPr>
          <a:xfrm>
            <a:off x="667500" y="1562550"/>
            <a:ext cx="7809000" cy="30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3">
  <p:cSld name="CUSTOM_1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26"/>
          <p:cNvSpPr txBox="1">
            <a:spLocks noGrp="1"/>
          </p:cNvSpPr>
          <p:nvPr>
            <p:ph type="subTitle" idx="1"/>
          </p:nvPr>
        </p:nvSpPr>
        <p:spPr>
          <a:xfrm>
            <a:off x="735225" y="2414458"/>
            <a:ext cx="23145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subTitle" idx="2"/>
          </p:nvPr>
        </p:nvSpPr>
        <p:spPr>
          <a:xfrm>
            <a:off x="735400" y="2826392"/>
            <a:ext cx="2314500" cy="12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subTitle" idx="3"/>
          </p:nvPr>
        </p:nvSpPr>
        <p:spPr>
          <a:xfrm>
            <a:off x="3414745" y="2414458"/>
            <a:ext cx="2311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subTitle" idx="4"/>
          </p:nvPr>
        </p:nvSpPr>
        <p:spPr>
          <a:xfrm>
            <a:off x="3414744" y="2826392"/>
            <a:ext cx="2314500" cy="12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subTitle" idx="5"/>
          </p:nvPr>
        </p:nvSpPr>
        <p:spPr>
          <a:xfrm>
            <a:off x="6161820" y="2414458"/>
            <a:ext cx="2311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100"/>
              <a:buFont typeface="Montserrat"/>
              <a:buNone/>
              <a:defRPr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subTitle" idx="6"/>
          </p:nvPr>
        </p:nvSpPr>
        <p:spPr>
          <a:xfrm>
            <a:off x="6161822" y="2826392"/>
            <a:ext cx="2314500" cy="12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2">
  <p:cSld name="CUSTOM_1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/>
          <p:nvPr/>
        </p:nvSpPr>
        <p:spPr>
          <a:xfrm>
            <a:off x="3233275" y="0"/>
            <a:ext cx="59106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7"/>
          <p:cNvSpPr/>
          <p:nvPr/>
        </p:nvSpPr>
        <p:spPr>
          <a:xfrm>
            <a:off x="0" y="571500"/>
            <a:ext cx="6522300" cy="400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title" hasCustomPrompt="1"/>
          </p:nvPr>
        </p:nvSpPr>
        <p:spPr>
          <a:xfrm>
            <a:off x="667500" y="1706738"/>
            <a:ext cx="5142000" cy="12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27"/>
          <p:cNvSpPr txBox="1">
            <a:spLocks noGrp="1"/>
          </p:cNvSpPr>
          <p:nvPr>
            <p:ph type="subTitle" idx="1"/>
          </p:nvPr>
        </p:nvSpPr>
        <p:spPr>
          <a:xfrm>
            <a:off x="667500" y="2964863"/>
            <a:ext cx="51420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 sz="14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9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666000" y="1463450"/>
            <a:ext cx="3908400" cy="16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3" name="Google Shape;143;p28"/>
          <p:cNvSpPr txBox="1">
            <a:spLocks noGrp="1"/>
          </p:cNvSpPr>
          <p:nvPr>
            <p:ph type="subTitle" idx="1"/>
          </p:nvPr>
        </p:nvSpPr>
        <p:spPr>
          <a:xfrm>
            <a:off x="663600" y="3034350"/>
            <a:ext cx="3908400" cy="5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4" name="Google Shape;144;p28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numbers">
  <p:cSld name="CUSTOM_20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9"/>
          <p:cNvSpPr txBox="1">
            <a:spLocks noGrp="1"/>
          </p:cNvSpPr>
          <p:nvPr>
            <p:ph type="subTitle" idx="1"/>
          </p:nvPr>
        </p:nvSpPr>
        <p:spPr>
          <a:xfrm>
            <a:off x="5872236" y="1114800"/>
            <a:ext cx="2738700" cy="6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7" name="Google Shape;147;p29"/>
          <p:cNvSpPr txBox="1">
            <a:spLocks noGrp="1"/>
          </p:cNvSpPr>
          <p:nvPr>
            <p:ph type="subTitle" idx="2"/>
          </p:nvPr>
        </p:nvSpPr>
        <p:spPr>
          <a:xfrm>
            <a:off x="5872236" y="3685800"/>
            <a:ext cx="2738700" cy="6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8" name="Google Shape;148;p29"/>
          <p:cNvSpPr txBox="1">
            <a:spLocks noGrp="1"/>
          </p:cNvSpPr>
          <p:nvPr>
            <p:ph type="subTitle" idx="3"/>
          </p:nvPr>
        </p:nvSpPr>
        <p:spPr>
          <a:xfrm>
            <a:off x="5872236" y="2400300"/>
            <a:ext cx="2738700" cy="6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title" hasCustomPrompt="1"/>
          </p:nvPr>
        </p:nvSpPr>
        <p:spPr>
          <a:xfrm>
            <a:off x="3421825" y="555345"/>
            <a:ext cx="2602800" cy="14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29"/>
          <p:cNvSpPr txBox="1">
            <a:spLocks noGrp="1"/>
          </p:cNvSpPr>
          <p:nvPr>
            <p:ph type="title" idx="4" hasCustomPrompt="1"/>
          </p:nvPr>
        </p:nvSpPr>
        <p:spPr>
          <a:xfrm>
            <a:off x="3421825" y="1840845"/>
            <a:ext cx="2602800" cy="14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29"/>
          <p:cNvSpPr txBox="1">
            <a:spLocks noGrp="1"/>
          </p:cNvSpPr>
          <p:nvPr>
            <p:ph type="title" idx="5" hasCustomPrompt="1"/>
          </p:nvPr>
        </p:nvSpPr>
        <p:spPr>
          <a:xfrm>
            <a:off x="3421825" y="3126345"/>
            <a:ext cx="2602800" cy="14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29"/>
          <p:cNvSpPr/>
          <p:nvPr/>
        </p:nvSpPr>
        <p:spPr>
          <a:xfrm>
            <a:off x="-9100" y="0"/>
            <a:ext cx="3242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2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5" name="Google Shape;155;p30"/>
          <p:cNvSpPr/>
          <p:nvPr/>
        </p:nvSpPr>
        <p:spPr>
          <a:xfrm>
            <a:off x="0" y="-35875"/>
            <a:ext cx="6675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0"/>
          <p:cNvSpPr/>
          <p:nvPr/>
        </p:nvSpPr>
        <p:spPr>
          <a:xfrm>
            <a:off x="8476500" y="-18000"/>
            <a:ext cx="6675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2">
  <p:cSld name="CUSTOM_22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9" name="Google Shape;159;p31"/>
          <p:cNvSpPr txBox="1">
            <a:spLocks noGrp="1"/>
          </p:cNvSpPr>
          <p:nvPr>
            <p:ph type="subTitle" idx="1"/>
          </p:nvPr>
        </p:nvSpPr>
        <p:spPr>
          <a:xfrm>
            <a:off x="1238525" y="1818475"/>
            <a:ext cx="3008400" cy="5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0" name="Google Shape;160;p31"/>
          <p:cNvSpPr txBox="1">
            <a:spLocks noGrp="1"/>
          </p:cNvSpPr>
          <p:nvPr>
            <p:ph type="subTitle" idx="2"/>
          </p:nvPr>
        </p:nvSpPr>
        <p:spPr>
          <a:xfrm>
            <a:off x="1238525" y="2596900"/>
            <a:ext cx="3008400" cy="11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subTitle" idx="3"/>
          </p:nvPr>
        </p:nvSpPr>
        <p:spPr>
          <a:xfrm>
            <a:off x="4890650" y="1818475"/>
            <a:ext cx="3008400" cy="5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subTitle" idx="4"/>
          </p:nvPr>
        </p:nvSpPr>
        <p:spPr>
          <a:xfrm>
            <a:off x="4885400" y="2598275"/>
            <a:ext cx="3008400" cy="11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3" name="Google Shape;163;p31"/>
          <p:cNvSpPr/>
          <p:nvPr/>
        </p:nvSpPr>
        <p:spPr>
          <a:xfrm>
            <a:off x="75" y="0"/>
            <a:ext cx="9144000" cy="571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31"/>
          <p:cNvSpPr/>
          <p:nvPr/>
        </p:nvSpPr>
        <p:spPr>
          <a:xfrm rot="10800000">
            <a:off x="100" y="4578000"/>
            <a:ext cx="9144000" cy="565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667500" y="571500"/>
            <a:ext cx="78090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667500" y="1203425"/>
            <a:ext cx="8092800" cy="3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"/>
              <a:buAutoNum type="arabicPeriod"/>
              <a:defRPr sz="1200">
                <a:solidFill>
                  <a:schemeClr val="lt1"/>
                </a:solidFill>
              </a:defRPr>
            </a:lvl1pPr>
            <a:lvl2pPr marL="914400" lvl="1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2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2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>
            <a:off x="658875" y="571500"/>
            <a:ext cx="7809000" cy="400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1244988" y="1897175"/>
            <a:ext cx="30087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1238525" y="2595325"/>
            <a:ext cx="30087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4893617" y="1897175"/>
            <a:ext cx="30054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4886911" y="2595325"/>
            <a:ext cx="30087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0" y="4572000"/>
            <a:ext cx="9144000" cy="571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5226600" y="1815550"/>
            <a:ext cx="2607600" cy="5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40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5226600" y="2305950"/>
            <a:ext cx="26076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4" name="Google Shape;34;p7"/>
          <p:cNvSpPr/>
          <p:nvPr/>
        </p:nvSpPr>
        <p:spPr>
          <a:xfrm>
            <a:off x="0" y="0"/>
            <a:ext cx="457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658875" y="571500"/>
            <a:ext cx="7809000" cy="400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667500" y="1676250"/>
            <a:ext cx="7809000" cy="86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ubTitle" idx="1"/>
          </p:nvPr>
        </p:nvSpPr>
        <p:spPr>
          <a:xfrm>
            <a:off x="663600" y="2733750"/>
            <a:ext cx="7809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113988" y="868680"/>
            <a:ext cx="4915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1"/>
          </p:nvPr>
        </p:nvSpPr>
        <p:spPr>
          <a:xfrm>
            <a:off x="2114813" y="1776153"/>
            <a:ext cx="4915200" cy="28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667500" y="1487125"/>
            <a:ext cx="7809000" cy="146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685800" y="3052125"/>
            <a:ext cx="7809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14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67500" y="445025"/>
            <a:ext cx="7809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67500" y="1152475"/>
            <a:ext cx="7809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jpe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jpeg"/><Relationship Id="rId9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9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 txBox="1">
            <a:spLocks noGrp="1"/>
          </p:cNvSpPr>
          <p:nvPr>
            <p:ph type="ctrTitle"/>
          </p:nvPr>
        </p:nvSpPr>
        <p:spPr>
          <a:xfrm>
            <a:off x="4304350" y="1084361"/>
            <a:ext cx="4275177" cy="158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>
                <a:solidFill>
                  <a:schemeClr val="accent5">
                    <a:lumMod val="85000"/>
                    <a:lumOff val="15000"/>
                  </a:schemeClr>
                </a:solidFill>
              </a:rPr>
              <a:t>Teapot</a:t>
            </a:r>
            <a:br>
              <a:rPr lang="en">
                <a:solidFill>
                  <a:schemeClr val="accent5">
                    <a:lumMod val="85000"/>
                    <a:lumOff val="15000"/>
                  </a:schemeClr>
                </a:solidFill>
              </a:rPr>
            </a:br>
            <a:r>
              <a:rPr lang="en">
                <a:solidFill>
                  <a:schemeClr val="accent5">
                    <a:lumMod val="85000"/>
                    <a:lumOff val="15000"/>
                  </a:schemeClr>
                </a:solidFill>
              </a:rPr>
              <a:t>  Surface </a:t>
            </a:r>
          </a:p>
        </p:txBody>
      </p:sp>
      <p:sp>
        <p:nvSpPr>
          <p:cNvPr id="174" name="Google Shape;174;p34"/>
          <p:cNvSpPr txBox="1">
            <a:spLocks noGrp="1"/>
          </p:cNvSpPr>
          <p:nvPr>
            <p:ph type="subTitle" idx="1"/>
          </p:nvPr>
        </p:nvSpPr>
        <p:spPr>
          <a:xfrm>
            <a:off x="4516255" y="2666261"/>
            <a:ext cx="4136231" cy="51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bg1"/>
                </a:solidFill>
              </a:rPr>
              <a:t>Dalle curve alle superfici di </a:t>
            </a:r>
            <a:r>
              <a:rPr lang="it-IT" sz="1800" err="1">
                <a:solidFill>
                  <a:schemeClr val="bg1"/>
                </a:solidFill>
              </a:rPr>
              <a:t>Bézier</a:t>
            </a:r>
            <a:endParaRPr sz="1800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CBED735-DD03-4379-9B45-0CFC2A351B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32" t="40467" r="3219"/>
          <a:stretch/>
        </p:blipFill>
        <p:spPr>
          <a:xfrm>
            <a:off x="435769" y="1514906"/>
            <a:ext cx="3243264" cy="2113688"/>
          </a:xfrm>
          <a:prstGeom prst="rect">
            <a:avLst/>
          </a:prstGeom>
        </p:spPr>
      </p:pic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16DFBE09-3992-28EF-02CF-48ACDEBB05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64816"/>
          <a:stretch/>
        </p:blipFill>
        <p:spPr>
          <a:xfrm>
            <a:off x="5469476" y="3311825"/>
            <a:ext cx="2106160" cy="51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2"/>
          <p:cNvSpPr txBox="1">
            <a:spLocks noGrp="1"/>
          </p:cNvSpPr>
          <p:nvPr>
            <p:ph type="title"/>
          </p:nvPr>
        </p:nvSpPr>
        <p:spPr>
          <a:xfrm>
            <a:off x="471577" y="2935293"/>
            <a:ext cx="1842193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Definizione</a:t>
            </a:r>
            <a:endParaRPr lang="en" b="0">
              <a:solidFill>
                <a:schemeClr val="accent5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EF7BC6-2025-AE51-5BBA-DD3F3460A258}"/>
              </a:ext>
            </a:extLst>
          </p:cNvPr>
          <p:cNvSpPr txBox="1"/>
          <p:nvPr/>
        </p:nvSpPr>
        <p:spPr>
          <a:xfrm>
            <a:off x="439473" y="3552334"/>
            <a:ext cx="8387195" cy="7386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Montserrat"/>
              </a:rPr>
              <a:t>Una </a:t>
            </a:r>
            <a:r>
              <a:rPr lang="en-US" b="1" err="1">
                <a:latin typeface="Montserrat"/>
              </a:rPr>
              <a:t>curva</a:t>
            </a:r>
            <a:r>
              <a:rPr lang="en-US" b="1">
                <a:latin typeface="Montserrat"/>
              </a:rPr>
              <a:t> di </a:t>
            </a:r>
            <a:r>
              <a:rPr lang="en-US" b="1" err="1">
                <a:latin typeface="Montserrat"/>
              </a:rPr>
              <a:t>Bézier</a:t>
            </a:r>
            <a:r>
              <a:rPr lang="en-US" b="1">
                <a:latin typeface="Montserrat"/>
              </a:rPr>
              <a:t> </a:t>
            </a:r>
            <a:r>
              <a:rPr lang="en-US">
                <a:latin typeface="Montserrat"/>
              </a:rPr>
              <a:t>è </a:t>
            </a:r>
            <a:r>
              <a:rPr lang="en-US" err="1">
                <a:latin typeface="Montserrat"/>
              </a:rPr>
              <a:t>una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curva</a:t>
            </a:r>
            <a:r>
              <a:rPr lang="en-US">
                <a:latin typeface="Montserrat"/>
              </a:rPr>
              <a:t> </a:t>
            </a:r>
            <a:r>
              <a:rPr lang="en-US" b="1" err="1">
                <a:latin typeface="Montserrat"/>
              </a:rPr>
              <a:t>parametrica</a:t>
            </a:r>
            <a:r>
              <a:rPr lang="en-US">
                <a:latin typeface="Montserrat"/>
              </a:rPr>
              <a:t> C(t) </a:t>
            </a:r>
            <a:r>
              <a:rPr lang="en-US" err="1">
                <a:latin typeface="Montserrat"/>
              </a:rPr>
              <a:t>che</a:t>
            </a:r>
            <a:r>
              <a:rPr lang="en-US">
                <a:latin typeface="Montserrat"/>
              </a:rPr>
              <a:t> è </a:t>
            </a:r>
            <a:r>
              <a:rPr lang="en-US" err="1">
                <a:latin typeface="Montserrat"/>
              </a:rPr>
              <a:t>una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funzione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polinomiale</a:t>
            </a:r>
            <a:r>
              <a:rPr lang="en-US">
                <a:latin typeface="Montserrat"/>
              </a:rPr>
              <a:t> (del </a:t>
            </a:r>
            <a:r>
              <a:rPr lang="en-US" err="1">
                <a:latin typeface="Montserrat"/>
              </a:rPr>
              <a:t>parametro</a:t>
            </a:r>
            <a:r>
              <a:rPr lang="en-US">
                <a:latin typeface="Montserrat"/>
              </a:rPr>
              <a:t> t) il cui </a:t>
            </a:r>
            <a:r>
              <a:rPr lang="en-US" b="1" err="1">
                <a:latin typeface="Montserrat"/>
              </a:rPr>
              <a:t>grado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dipende</a:t>
            </a:r>
            <a:r>
              <a:rPr lang="en-US">
                <a:latin typeface="Montserrat"/>
              </a:rPr>
              <a:t> dal </a:t>
            </a:r>
            <a:r>
              <a:rPr lang="en-US" err="1">
                <a:latin typeface="Montserrat"/>
              </a:rPr>
              <a:t>numero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punti</a:t>
            </a:r>
            <a:r>
              <a:rPr lang="en-US">
                <a:latin typeface="Montserrat"/>
              </a:rPr>
              <a:t> di </a:t>
            </a:r>
            <a:r>
              <a:rPr lang="en-US" err="1">
                <a:latin typeface="Montserrat"/>
              </a:rPr>
              <a:t>controllo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usati</a:t>
            </a:r>
            <a:r>
              <a:rPr lang="en-US">
                <a:latin typeface="Montserrat"/>
              </a:rPr>
              <a:t> per </a:t>
            </a:r>
            <a:r>
              <a:rPr lang="en-US" err="1">
                <a:latin typeface="Montserrat"/>
              </a:rPr>
              <a:t>definire</a:t>
            </a:r>
            <a:r>
              <a:rPr lang="en-US">
                <a:latin typeface="Montserrat"/>
              </a:rPr>
              <a:t> la </a:t>
            </a:r>
            <a:r>
              <a:rPr lang="en-US" err="1">
                <a:latin typeface="Montserrat"/>
              </a:rPr>
              <a:t>curva</a:t>
            </a:r>
            <a:r>
              <a:rPr lang="en-US">
                <a:latin typeface="Montserrat"/>
              </a:rPr>
              <a:t> (in </a:t>
            </a:r>
            <a:r>
              <a:rPr lang="en-US" err="1">
                <a:latin typeface="Montserrat"/>
              </a:rPr>
              <a:t>particolare</a:t>
            </a:r>
            <a:r>
              <a:rPr lang="en-US">
                <a:latin typeface="Montserrat"/>
              </a:rPr>
              <a:t> è </a:t>
            </a:r>
            <a:r>
              <a:rPr lang="en-US" err="1">
                <a:latin typeface="Montserrat"/>
              </a:rPr>
              <a:t>pari</a:t>
            </a:r>
            <a:r>
              <a:rPr lang="en-US">
                <a:latin typeface="Montserrat"/>
              </a:rPr>
              <a:t> ad n se </a:t>
            </a:r>
            <a:r>
              <a:rPr lang="en-US" err="1">
                <a:latin typeface="Montserrat"/>
              </a:rPr>
              <a:t>sono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fissati</a:t>
            </a:r>
            <a:r>
              <a:rPr lang="en-US">
                <a:latin typeface="Montserrat"/>
              </a:rPr>
              <a:t> n+1 </a:t>
            </a:r>
            <a:r>
              <a:rPr lang="en-US" err="1">
                <a:latin typeface="Montserrat"/>
              </a:rPr>
              <a:t>punti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controllo</a:t>
            </a:r>
            <a:r>
              <a:rPr lang="en-US">
                <a:latin typeface="Montserrat"/>
              </a:rPr>
              <a:t>).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0B26CF-2D5E-D848-016B-0349BE88AA94}"/>
              </a:ext>
            </a:extLst>
          </p:cNvPr>
          <p:cNvSpPr txBox="1"/>
          <p:nvPr/>
        </p:nvSpPr>
        <p:spPr>
          <a:xfrm>
            <a:off x="398900" y="1023556"/>
            <a:ext cx="3965671" cy="1384995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err="1">
                <a:latin typeface="Montserrat"/>
              </a:rPr>
              <a:t>L’idea</a:t>
            </a:r>
            <a:r>
              <a:rPr lang="en-US" sz="1200">
                <a:latin typeface="Montserrat"/>
              </a:rPr>
              <a:t> è di </a:t>
            </a:r>
            <a:r>
              <a:rPr lang="en-US" sz="1200" err="1">
                <a:latin typeface="Montserrat"/>
              </a:rPr>
              <a:t>definire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una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curva</a:t>
            </a:r>
            <a:r>
              <a:rPr lang="en-US" sz="1200">
                <a:latin typeface="Montserrat"/>
              </a:rPr>
              <a:t> a </a:t>
            </a:r>
            <a:r>
              <a:rPr lang="en-US" sz="1200" err="1">
                <a:latin typeface="Montserrat"/>
              </a:rPr>
              <a:t>partire</a:t>
            </a:r>
            <a:r>
              <a:rPr lang="en-US" sz="1200">
                <a:latin typeface="Montserrat"/>
              </a:rPr>
              <a:t> da un </a:t>
            </a:r>
            <a:r>
              <a:rPr lang="en-US" sz="1200" err="1">
                <a:latin typeface="Montserrat"/>
              </a:rPr>
              <a:t>numero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finito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punti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nello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spazio</a:t>
            </a:r>
            <a:r>
              <a:rPr lang="en-US" sz="1200">
                <a:latin typeface="Montserrat"/>
              </a:rPr>
              <a:t>, </a:t>
            </a:r>
            <a:r>
              <a:rPr lang="en-US" sz="1200" err="1">
                <a:latin typeface="Montserrat"/>
              </a:rPr>
              <a:t>chiamati</a:t>
            </a:r>
            <a:r>
              <a:rPr lang="en-US" sz="1200">
                <a:latin typeface="Montserrat"/>
              </a:rPr>
              <a:t> </a:t>
            </a:r>
            <a:r>
              <a:rPr lang="en-US" sz="1200" b="1" err="1">
                <a:latin typeface="Montserrat"/>
              </a:rPr>
              <a:t>punti</a:t>
            </a:r>
            <a:r>
              <a:rPr lang="en-US" sz="1200" b="1">
                <a:latin typeface="Montserrat"/>
              </a:rPr>
              <a:t> di </a:t>
            </a:r>
            <a:r>
              <a:rPr lang="en-US" sz="1200" b="1" err="1">
                <a:latin typeface="Montserrat"/>
              </a:rPr>
              <a:t>controllo</a:t>
            </a:r>
            <a:r>
              <a:rPr lang="en-US" sz="1200">
                <a:latin typeface="Montserrat"/>
              </a:rPr>
              <a:t>, in modo </a:t>
            </a:r>
            <a:r>
              <a:rPr lang="en-US" sz="1200" err="1">
                <a:latin typeface="Montserrat"/>
              </a:rPr>
              <a:t>che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essa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segua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l’andamento</a:t>
            </a:r>
            <a:r>
              <a:rPr lang="en-US" sz="1200">
                <a:latin typeface="Montserrat"/>
              </a:rPr>
              <a:t> del </a:t>
            </a:r>
            <a:r>
              <a:rPr lang="en-US" sz="1200" b="1" err="1">
                <a:latin typeface="Montserrat"/>
              </a:rPr>
              <a:t>poligono</a:t>
            </a:r>
            <a:r>
              <a:rPr lang="en-US" sz="1200" b="1">
                <a:latin typeface="Montserrat"/>
              </a:rPr>
              <a:t> di </a:t>
            </a:r>
            <a:r>
              <a:rPr lang="en-US" sz="1200" b="1" err="1">
                <a:latin typeface="Montserrat"/>
              </a:rPr>
              <a:t>controllo</a:t>
            </a:r>
            <a:r>
              <a:rPr lang="en-US" sz="1200" b="1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individuato</a:t>
            </a:r>
            <a:r>
              <a:rPr lang="en-US" sz="1200">
                <a:latin typeface="Montserrat"/>
              </a:rPr>
              <a:t> da </a:t>
            </a:r>
            <a:r>
              <a:rPr lang="en-US" sz="1200" err="1">
                <a:latin typeface="Montserrat"/>
              </a:rPr>
              <a:t>questi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punti</a:t>
            </a:r>
            <a:r>
              <a:rPr lang="en-US" sz="1200">
                <a:latin typeface="Montserrat"/>
              </a:rPr>
              <a:t>, </a:t>
            </a:r>
            <a:r>
              <a:rPr lang="en-US" sz="1200" err="1">
                <a:latin typeface="Montserrat"/>
              </a:rPr>
              <a:t>detto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anche</a:t>
            </a:r>
            <a:r>
              <a:rPr lang="en-US" sz="1200">
                <a:latin typeface="Montserrat"/>
              </a:rPr>
              <a:t> convex hull (o </a:t>
            </a:r>
            <a:r>
              <a:rPr lang="en-US" sz="1200" err="1">
                <a:latin typeface="Montserrat"/>
              </a:rPr>
              <a:t>inviluppo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convesso</a:t>
            </a:r>
            <a:r>
              <a:rPr lang="en-US" sz="1200">
                <a:latin typeface="Montserrat"/>
              </a:rPr>
              <a:t>, </a:t>
            </a:r>
            <a:r>
              <a:rPr lang="en-US" sz="1200" err="1">
                <a:latin typeface="Montserrat"/>
              </a:rPr>
              <a:t>anche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detto</a:t>
            </a:r>
            <a:r>
              <a:rPr lang="en-US" sz="1200">
                <a:latin typeface="Montserrat"/>
              </a:rPr>
              <a:t> in tale </a:t>
            </a:r>
            <a:r>
              <a:rPr lang="en-US" sz="1200" err="1">
                <a:latin typeface="Montserrat"/>
              </a:rPr>
              <a:t>applicazione</a:t>
            </a:r>
            <a:r>
              <a:rPr lang="en-US" sz="1200">
                <a:latin typeface="Montserrat"/>
              </a:rPr>
              <a:t> "</a:t>
            </a:r>
            <a:r>
              <a:rPr lang="en-US" sz="1200" err="1">
                <a:latin typeface="Montserrat"/>
              </a:rPr>
              <a:t>poligonale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controllo</a:t>
            </a:r>
            <a:r>
              <a:rPr lang="en-US" sz="1200">
                <a:latin typeface="Montserrat"/>
              </a:rPr>
              <a:t>")</a:t>
            </a:r>
            <a:endParaRPr lang="en-US" sz="12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B28335B-B3C4-8ED0-2044-C46CD0DFCD53}"/>
              </a:ext>
            </a:extLst>
          </p:cNvPr>
          <p:cNvSpPr txBox="1"/>
          <p:nvPr/>
        </p:nvSpPr>
        <p:spPr>
          <a:xfrm>
            <a:off x="3486150" y="2628899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17" name="Picture 17" descr="Diagram&#10;&#10;Description automatically generated">
            <a:extLst>
              <a:ext uri="{FF2B5EF4-FFF2-40B4-BE49-F238E27FC236}">
                <a16:creationId xmlns:a16="http://schemas.microsoft.com/office/drawing/2014/main" id="{A8BFC48D-849A-2814-919B-BB9937585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559" y="919682"/>
            <a:ext cx="3707799" cy="222725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3"/>
          <p:cNvSpPr txBox="1">
            <a:spLocks noGrp="1"/>
          </p:cNvSpPr>
          <p:nvPr>
            <p:ph type="title"/>
          </p:nvPr>
        </p:nvSpPr>
        <p:spPr>
          <a:xfrm>
            <a:off x="665722" y="741431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100"/>
            </a:pPr>
            <a:r>
              <a:rPr lang="en" b="0">
                <a:solidFill>
                  <a:schemeClr val="accent5">
                    <a:lumMod val="85000"/>
                    <a:lumOff val="15000"/>
                  </a:schemeClr>
                </a:solidFill>
              </a:rPr>
              <a:t>Centro di Massa</a:t>
            </a:r>
          </a:p>
        </p:txBody>
      </p:sp>
      <p:sp>
        <p:nvSpPr>
          <p:cNvPr id="245" name="Google Shape;245;p43"/>
          <p:cNvSpPr txBox="1">
            <a:spLocks noGrp="1"/>
          </p:cNvSpPr>
          <p:nvPr>
            <p:ph type="subTitle" idx="1"/>
          </p:nvPr>
        </p:nvSpPr>
        <p:spPr>
          <a:xfrm>
            <a:off x="2451259" y="2702294"/>
            <a:ext cx="3008400" cy="5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accent5">
                    <a:lumMod val="85000"/>
                    <a:lumOff val="15000"/>
                  </a:schemeClr>
                </a:solidFill>
              </a:rPr>
              <a:t>CM</a:t>
            </a:r>
          </a:p>
        </p:txBody>
      </p:sp>
      <p:sp>
        <p:nvSpPr>
          <p:cNvPr id="246" name="Google Shape;246;p43"/>
          <p:cNvSpPr txBox="1">
            <a:spLocks noGrp="1"/>
          </p:cNvSpPr>
          <p:nvPr>
            <p:ph type="subTitle" idx="2"/>
          </p:nvPr>
        </p:nvSpPr>
        <p:spPr>
          <a:xfrm>
            <a:off x="429273" y="1167635"/>
            <a:ext cx="7435005" cy="11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endParaRPr lang="en"/>
          </a:p>
          <a:p>
            <a:pPr marL="0" lvl="0" indent="0" algn="ctr">
              <a:spcBef>
                <a:spcPts val="0"/>
              </a:spcBef>
              <a:spcAft>
                <a:spcPts val="1600"/>
              </a:spcAft>
              <a:buNone/>
            </a:pPr>
            <a:endParaRPr lang="en"/>
          </a:p>
        </p:txBody>
      </p:sp>
      <p:cxnSp>
        <p:nvCxnSpPr>
          <p:cNvPr id="250" name="Google Shape;250;p43"/>
          <p:cNvCxnSpPr/>
          <p:nvPr/>
        </p:nvCxnSpPr>
        <p:spPr>
          <a:xfrm flipV="1">
            <a:off x="3685039" y="3118810"/>
            <a:ext cx="538354" cy="480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2ABA1017-28DD-876F-B15D-0960C71976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90" r="-358" b="-769"/>
          <a:stretch/>
        </p:blipFill>
        <p:spPr>
          <a:xfrm>
            <a:off x="4311653" y="2514808"/>
            <a:ext cx="1484058" cy="9310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70A1A5-CD55-F7BB-9096-1E3B88799DD9}"/>
              </a:ext>
            </a:extLst>
          </p:cNvPr>
          <p:cNvSpPr txBox="1"/>
          <p:nvPr/>
        </p:nvSpPr>
        <p:spPr>
          <a:xfrm>
            <a:off x="645786" y="3606346"/>
            <a:ext cx="8284328" cy="461665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Montserrat"/>
              </a:rPr>
              <a:t>In </a:t>
            </a:r>
            <a:r>
              <a:rPr lang="en-US" sz="1200" err="1">
                <a:latin typeface="Montserrat"/>
              </a:rPr>
              <a:t>particolare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nelle</a:t>
            </a:r>
            <a:r>
              <a:rPr lang="en-US" sz="1200">
                <a:latin typeface="Montserrat"/>
              </a:rPr>
              <a:t> curve di Bezier come </a:t>
            </a:r>
            <a:r>
              <a:rPr lang="en-US" sz="1200" err="1">
                <a:latin typeface="Montserrat"/>
              </a:rPr>
              <a:t>posizioni</a:t>
            </a:r>
            <a:r>
              <a:rPr lang="en-US" sz="1200">
                <a:latin typeface="Montserrat"/>
              </a:rPr>
              <a:t> Pi </a:t>
            </a:r>
            <a:r>
              <a:rPr lang="en-US" sz="1200" err="1">
                <a:latin typeface="Montserrat"/>
              </a:rPr>
              <a:t>vengono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utilizzati</a:t>
            </a:r>
            <a:r>
              <a:rPr lang="en-US" sz="1200">
                <a:latin typeface="Montserrat"/>
              </a:rPr>
              <a:t> proprio </a:t>
            </a:r>
            <a:r>
              <a:rPr lang="en-US" sz="1200" err="1">
                <a:latin typeface="Montserrat"/>
              </a:rPr>
              <a:t>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punti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controllo</a:t>
            </a:r>
            <a:r>
              <a:rPr lang="en-US" sz="1200">
                <a:latin typeface="Montserrat"/>
              </a:rPr>
              <a:t> e le masse m</a:t>
            </a:r>
            <a:r>
              <a:rPr lang="en-US" sz="900">
                <a:latin typeface="Montserrat"/>
              </a:rPr>
              <a:t>i</a:t>
            </a:r>
            <a:r>
              <a:rPr lang="en-US" sz="1200">
                <a:latin typeface="Montserrat"/>
              </a:rPr>
              <a:t> </a:t>
            </a:r>
            <a:r>
              <a:rPr lang="en-US" sz="1200" err="1">
                <a:latin typeface="Montserrat"/>
              </a:rPr>
              <a:t>sono</a:t>
            </a:r>
            <a:r>
              <a:rPr lang="en-US" sz="1200">
                <a:latin typeface="Montserrat"/>
              </a:rPr>
              <a:t> </a:t>
            </a:r>
            <a:r>
              <a:rPr lang="en-US" sz="1200" err="1">
                <a:latin typeface="Montserrat"/>
              </a:rPr>
              <a:t>dipendenti</a:t>
            </a:r>
            <a:r>
              <a:rPr lang="en-US" sz="1200">
                <a:latin typeface="Montserrat"/>
              </a:rPr>
              <a:t> dal </a:t>
            </a:r>
            <a:r>
              <a:rPr lang="en-US" sz="1200" err="1">
                <a:latin typeface="Montserrat"/>
              </a:rPr>
              <a:t>parametro</a:t>
            </a:r>
            <a:r>
              <a:rPr lang="en-US" sz="1200">
                <a:latin typeface="Montserrat"/>
              </a:rPr>
              <a:t> t (</a:t>
            </a:r>
            <a:r>
              <a:rPr lang="en-US" sz="1200" err="1">
                <a:latin typeface="Montserrat"/>
              </a:rPr>
              <a:t>sono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funzioni</a:t>
            </a:r>
            <a:r>
              <a:rPr lang="en-US" sz="1200">
                <a:latin typeface="Montserrat"/>
              </a:rPr>
              <a:t> di base m</a:t>
            </a:r>
            <a:r>
              <a:rPr lang="en-US" sz="1000">
                <a:latin typeface="Montserrat"/>
              </a:rPr>
              <a:t>i</a:t>
            </a:r>
            <a:r>
              <a:rPr lang="en-US" sz="1200">
                <a:latin typeface="Montserrat"/>
              </a:rPr>
              <a:t>(t)).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F1D77B-75DD-426D-5F1A-86E04D1E948A}"/>
              </a:ext>
            </a:extLst>
          </p:cNvPr>
          <p:cNvSpPr txBox="1"/>
          <p:nvPr/>
        </p:nvSpPr>
        <p:spPr>
          <a:xfrm>
            <a:off x="730388" y="1388957"/>
            <a:ext cx="7746442" cy="9467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Montserrat"/>
              </a:rPr>
              <a:t>In </a:t>
            </a:r>
            <a:r>
              <a:rPr lang="en-US" err="1">
                <a:latin typeface="Montserrat"/>
              </a:rPr>
              <a:t>particolare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una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curva</a:t>
            </a:r>
            <a:r>
              <a:rPr lang="en-US">
                <a:latin typeface="Montserrat"/>
              </a:rPr>
              <a:t> di Bezier è il </a:t>
            </a:r>
            <a:r>
              <a:rPr lang="en-US" b="1" err="1">
                <a:latin typeface="Montserrat"/>
              </a:rPr>
              <a:t>centro</a:t>
            </a:r>
            <a:r>
              <a:rPr lang="en-US" b="1">
                <a:latin typeface="Montserrat"/>
              </a:rPr>
              <a:t> di </a:t>
            </a:r>
            <a:r>
              <a:rPr lang="en-US" b="1" err="1">
                <a:latin typeface="Montserrat"/>
              </a:rPr>
              <a:t>massa</a:t>
            </a:r>
            <a:r>
              <a:rPr lang="en-US" b="1">
                <a:latin typeface="Montserrat"/>
              </a:rPr>
              <a:t> </a:t>
            </a:r>
            <a:r>
              <a:rPr lang="en-US">
                <a:latin typeface="Montserrat"/>
              </a:rPr>
              <a:t>(o </a:t>
            </a:r>
            <a:r>
              <a:rPr lang="en-US" err="1">
                <a:latin typeface="Montserrat"/>
              </a:rPr>
              <a:t>centro</a:t>
            </a:r>
            <a:r>
              <a:rPr lang="en-US">
                <a:latin typeface="Montserrat"/>
              </a:rPr>
              <a:t> di </a:t>
            </a:r>
            <a:r>
              <a:rPr lang="en-US" err="1">
                <a:latin typeface="Montserrat"/>
              </a:rPr>
              <a:t>gravità</a:t>
            </a:r>
            <a:r>
              <a:rPr lang="en-US">
                <a:latin typeface="Montserrat"/>
              </a:rPr>
              <a:t>) del convex hull </a:t>
            </a:r>
            <a:r>
              <a:rPr lang="en-US" err="1">
                <a:latin typeface="Montserrat"/>
              </a:rPr>
              <a:t>definito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dai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punti</a:t>
            </a:r>
            <a:r>
              <a:rPr lang="en-US">
                <a:latin typeface="Montserrat"/>
              </a:rPr>
              <a:t> di </a:t>
            </a:r>
            <a:r>
              <a:rPr lang="en-US" err="1">
                <a:latin typeface="Montserrat"/>
              </a:rPr>
              <a:t>controllo</a:t>
            </a:r>
            <a:r>
              <a:rPr lang="en-US">
                <a:latin typeface="Montserrat"/>
              </a:rPr>
              <a:t>. Il </a:t>
            </a:r>
            <a:r>
              <a:rPr lang="en-US" err="1">
                <a:latin typeface="Montserrat"/>
              </a:rPr>
              <a:t>centro</a:t>
            </a:r>
            <a:r>
              <a:rPr lang="en-US">
                <a:latin typeface="Montserrat"/>
              </a:rPr>
              <a:t> di </a:t>
            </a:r>
            <a:r>
              <a:rPr lang="en-US" err="1">
                <a:latin typeface="Montserrat"/>
              </a:rPr>
              <a:t>massa</a:t>
            </a:r>
            <a:r>
              <a:rPr lang="en-US">
                <a:latin typeface="Montserrat"/>
              </a:rPr>
              <a:t> CM di un </a:t>
            </a:r>
            <a:r>
              <a:rPr lang="en-US" err="1">
                <a:latin typeface="Montserrat"/>
              </a:rPr>
              <a:t>oggetto</a:t>
            </a:r>
            <a:r>
              <a:rPr lang="en-US">
                <a:latin typeface="Montserrat"/>
              </a:rPr>
              <a:t> è il punto in cui è </a:t>
            </a:r>
            <a:r>
              <a:rPr lang="en-US" err="1">
                <a:latin typeface="Montserrat"/>
              </a:rPr>
              <a:t>concentrato</a:t>
            </a:r>
            <a:r>
              <a:rPr lang="en-US">
                <a:latin typeface="Montserrat"/>
              </a:rPr>
              <a:t> il </a:t>
            </a:r>
            <a:r>
              <a:rPr lang="en-US" err="1">
                <a:latin typeface="Montserrat"/>
              </a:rPr>
              <a:t>suo</a:t>
            </a:r>
            <a:r>
              <a:rPr lang="en-US">
                <a:latin typeface="Montserrat"/>
              </a:rPr>
              <a:t> </a:t>
            </a:r>
            <a:r>
              <a:rPr lang="en-US" b="1">
                <a:latin typeface="Montserrat"/>
              </a:rPr>
              <a:t>peso</a:t>
            </a:r>
            <a:r>
              <a:rPr lang="en-US">
                <a:latin typeface="Montserrat"/>
              </a:rPr>
              <a:t>, </a:t>
            </a:r>
            <a:r>
              <a:rPr lang="en-US" err="1">
                <a:latin typeface="Montserrat"/>
              </a:rPr>
              <a:t>ovvero</a:t>
            </a:r>
            <a:r>
              <a:rPr lang="en-US">
                <a:latin typeface="Montserrat"/>
              </a:rPr>
              <a:t> il punto </a:t>
            </a:r>
            <a:r>
              <a:rPr lang="en-US" err="1">
                <a:latin typeface="Montserrat"/>
              </a:rPr>
              <a:t>nel</a:t>
            </a:r>
            <a:r>
              <a:rPr lang="en-US">
                <a:latin typeface="Montserrat"/>
              </a:rPr>
              <a:t> quale </a:t>
            </a:r>
            <a:r>
              <a:rPr lang="en-US" err="1">
                <a:latin typeface="Montserrat"/>
              </a:rPr>
              <a:t>si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suppone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applicata</a:t>
            </a:r>
            <a:r>
              <a:rPr lang="en-US">
                <a:latin typeface="Montserrat"/>
              </a:rPr>
              <a:t> la forza di </a:t>
            </a:r>
            <a:r>
              <a:rPr lang="en-US" err="1">
                <a:latin typeface="Montserrat"/>
              </a:rPr>
              <a:t>gravità</a:t>
            </a:r>
            <a:r>
              <a:rPr lang="en-US">
                <a:latin typeface="Montserrat"/>
              </a:rPr>
              <a:t>. Nel </a:t>
            </a:r>
            <a:r>
              <a:rPr lang="en-US" err="1">
                <a:latin typeface="Montserrat"/>
              </a:rPr>
              <a:t>caso</a:t>
            </a:r>
            <a:r>
              <a:rPr lang="en-US">
                <a:latin typeface="Montserrat"/>
              </a:rPr>
              <a:t> di un </a:t>
            </a:r>
            <a:r>
              <a:rPr lang="en-US" err="1">
                <a:latin typeface="Montserrat"/>
              </a:rPr>
              <a:t>insieme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finito</a:t>
            </a:r>
            <a:r>
              <a:rPr lang="en-US">
                <a:latin typeface="Montserrat"/>
              </a:rPr>
              <a:t> di </a:t>
            </a:r>
            <a:r>
              <a:rPr lang="en-US" err="1">
                <a:latin typeface="Montserrat"/>
              </a:rPr>
              <a:t>punti</a:t>
            </a:r>
            <a:r>
              <a:rPr lang="en-US">
                <a:latin typeface="Montserrat"/>
              </a:rPr>
              <a:t> il CM </a:t>
            </a:r>
            <a:r>
              <a:rPr lang="en-US" err="1">
                <a:latin typeface="Montserrat"/>
              </a:rPr>
              <a:t>può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essere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definito</a:t>
            </a:r>
            <a:r>
              <a:rPr lang="en-US">
                <a:latin typeface="Montserrat"/>
              </a:rPr>
              <a:t> come:</a:t>
            </a: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445DB8D-7868-2BD6-D184-BF5298E077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2636" y="571041"/>
            <a:ext cx="5801314" cy="4097110"/>
          </a:xfrm>
        </p:spPr>
        <p:txBody>
          <a:bodyPr/>
          <a:lstStyle/>
          <a:p>
            <a:r>
              <a:rPr lang="en-US" sz="1200">
                <a:solidFill>
                  <a:schemeClr val="tx1"/>
                </a:solidFill>
              </a:rPr>
              <a:t>• Deve </a:t>
            </a:r>
            <a:r>
              <a:rPr lang="en-US" sz="1200" b="1" err="1">
                <a:solidFill>
                  <a:schemeClr val="tx1"/>
                </a:solidFill>
              </a:rPr>
              <a:t>interpolare</a:t>
            </a:r>
            <a:r>
              <a:rPr lang="en-US" sz="1200" b="1">
                <a:solidFill>
                  <a:schemeClr val="tx1"/>
                </a:solidFill>
              </a:rPr>
              <a:t> </a:t>
            </a:r>
            <a:r>
              <a:rPr lang="en-US" sz="1200">
                <a:solidFill>
                  <a:schemeClr val="tx1"/>
                </a:solidFill>
              </a:rPr>
              <a:t>il punto P0 (primo punto) e </a:t>
            </a:r>
            <a:r>
              <a:rPr lang="en-US" sz="1200" err="1">
                <a:solidFill>
                  <a:schemeClr val="tx1"/>
                </a:solidFill>
              </a:rPr>
              <a:t>Pn</a:t>
            </a:r>
            <a:r>
              <a:rPr lang="en-US" sz="1200">
                <a:solidFill>
                  <a:schemeClr val="tx1"/>
                </a:solidFill>
              </a:rPr>
              <a:t> (ultimo punto).</a:t>
            </a:r>
          </a:p>
          <a:p>
            <a:endParaRPr lang="en-US" sz="1100">
              <a:solidFill>
                <a:schemeClr val="tx1"/>
              </a:solidFill>
            </a:endParaRPr>
          </a:p>
          <a:p>
            <a:r>
              <a:rPr lang="en-US" sz="1100">
                <a:solidFill>
                  <a:schemeClr val="tx1"/>
                </a:solidFill>
              </a:rPr>
              <a:t>• I </a:t>
            </a:r>
            <a:r>
              <a:rPr lang="en-US" sz="1100" err="1">
                <a:solidFill>
                  <a:schemeClr val="tx1"/>
                </a:solidFill>
              </a:rPr>
              <a:t>punti</a:t>
            </a:r>
            <a:r>
              <a:rPr lang="en-US" sz="1100">
                <a:solidFill>
                  <a:schemeClr val="tx1"/>
                </a:solidFill>
              </a:rPr>
              <a:t> </a:t>
            </a:r>
            <a:r>
              <a:rPr lang="en-US" sz="1100" err="1">
                <a:solidFill>
                  <a:schemeClr val="tx1"/>
                </a:solidFill>
              </a:rPr>
              <a:t>della</a:t>
            </a:r>
            <a:r>
              <a:rPr lang="en-US" sz="1100">
                <a:solidFill>
                  <a:schemeClr val="tx1"/>
                </a:solidFill>
              </a:rPr>
              <a:t> </a:t>
            </a:r>
            <a:r>
              <a:rPr lang="en-US" sz="1100" err="1">
                <a:solidFill>
                  <a:schemeClr val="tx1"/>
                </a:solidFill>
              </a:rPr>
              <a:t>curva</a:t>
            </a:r>
            <a:r>
              <a:rPr lang="en-US" sz="1100">
                <a:solidFill>
                  <a:schemeClr val="tx1"/>
                </a:solidFill>
              </a:rPr>
              <a:t> </a:t>
            </a:r>
            <a:r>
              <a:rPr lang="en-US" sz="1100" err="1">
                <a:solidFill>
                  <a:schemeClr val="tx1"/>
                </a:solidFill>
              </a:rPr>
              <a:t>devono</a:t>
            </a:r>
            <a:r>
              <a:rPr lang="en-US" sz="1100">
                <a:solidFill>
                  <a:schemeClr val="tx1"/>
                </a:solidFill>
              </a:rPr>
              <a:t> </a:t>
            </a:r>
            <a:r>
              <a:rPr lang="en-US" sz="1100" err="1">
                <a:solidFill>
                  <a:schemeClr val="tx1"/>
                </a:solidFill>
              </a:rPr>
              <a:t>trovarsi</a:t>
            </a:r>
            <a:r>
              <a:rPr lang="en-US" sz="1100">
                <a:solidFill>
                  <a:schemeClr val="tx1"/>
                </a:solidFill>
              </a:rPr>
              <a:t> </a:t>
            </a:r>
            <a:r>
              <a:rPr lang="en-US" sz="1100" err="1">
                <a:solidFill>
                  <a:schemeClr val="tx1"/>
                </a:solidFill>
              </a:rPr>
              <a:t>interamente</a:t>
            </a:r>
            <a:r>
              <a:rPr lang="en-US" sz="1100">
                <a:solidFill>
                  <a:schemeClr val="tx1"/>
                </a:solidFill>
              </a:rPr>
              <a:t> </a:t>
            </a:r>
            <a:r>
              <a:rPr lang="en-US" sz="1100" err="1">
                <a:solidFill>
                  <a:schemeClr val="tx1"/>
                </a:solidFill>
              </a:rPr>
              <a:t>all’interno</a:t>
            </a:r>
            <a:r>
              <a:rPr lang="en-US" sz="1100">
                <a:solidFill>
                  <a:schemeClr val="tx1"/>
                </a:solidFill>
              </a:rPr>
              <a:t> del </a:t>
            </a:r>
            <a:r>
              <a:rPr lang="en-US" sz="1100" b="1">
                <a:solidFill>
                  <a:schemeClr val="tx1"/>
                </a:solidFill>
              </a:rPr>
              <a:t>convex hull</a:t>
            </a:r>
            <a:r>
              <a:rPr lang="en-US" sz="1100">
                <a:solidFill>
                  <a:schemeClr val="tx1"/>
                </a:solidFill>
              </a:rPr>
              <a:t>.</a:t>
            </a:r>
          </a:p>
          <a:p>
            <a:endParaRPr lang="en-US" sz="1200">
              <a:solidFill>
                <a:schemeClr val="tx1"/>
              </a:solidFill>
            </a:endParaRPr>
          </a:p>
          <a:p>
            <a:r>
              <a:rPr lang="en-US" sz="1200">
                <a:solidFill>
                  <a:schemeClr val="tx1"/>
                </a:solidFill>
              </a:rPr>
              <a:t>• La </a:t>
            </a:r>
            <a:r>
              <a:rPr lang="en-US" sz="1200" err="1">
                <a:solidFill>
                  <a:schemeClr val="tx1"/>
                </a:solidFill>
              </a:rPr>
              <a:t>curva</a:t>
            </a:r>
            <a:r>
              <a:rPr lang="en-US" sz="1200">
                <a:solidFill>
                  <a:schemeClr val="tx1"/>
                </a:solidFill>
              </a:rPr>
              <a:t> è </a:t>
            </a:r>
            <a:r>
              <a:rPr lang="en-US" sz="1200" b="1" err="1">
                <a:solidFill>
                  <a:schemeClr val="tx1"/>
                </a:solidFill>
              </a:rPr>
              <a:t>tangente</a:t>
            </a:r>
            <a:r>
              <a:rPr lang="en-US" sz="1200" b="1">
                <a:solidFill>
                  <a:schemeClr val="tx1"/>
                </a:solidFill>
              </a:rPr>
              <a:t> </a:t>
            </a:r>
            <a:r>
              <a:rPr lang="en-US" sz="1200">
                <a:solidFill>
                  <a:schemeClr val="tx1"/>
                </a:solidFill>
              </a:rPr>
              <a:t>in P0 al </a:t>
            </a:r>
            <a:r>
              <a:rPr lang="en-US" sz="1200" err="1">
                <a:solidFill>
                  <a:schemeClr val="tx1"/>
                </a:solidFill>
              </a:rPr>
              <a:t>segmento</a:t>
            </a:r>
            <a:r>
              <a:rPr lang="en-US" sz="1200">
                <a:solidFill>
                  <a:schemeClr val="tx1"/>
                </a:solidFill>
              </a:rPr>
              <a:t> P0 P1.</a:t>
            </a:r>
          </a:p>
          <a:p>
            <a:endParaRPr lang="en-US" sz="1200">
              <a:solidFill>
                <a:schemeClr val="tx1"/>
              </a:solidFill>
            </a:endParaRPr>
          </a:p>
          <a:p>
            <a:r>
              <a:rPr lang="en-US" sz="1200">
                <a:solidFill>
                  <a:schemeClr val="tx1"/>
                </a:solidFill>
              </a:rPr>
              <a:t>• La </a:t>
            </a:r>
            <a:r>
              <a:rPr lang="en-US" sz="1200" err="1">
                <a:solidFill>
                  <a:schemeClr val="tx1"/>
                </a:solidFill>
              </a:rPr>
              <a:t>curva</a:t>
            </a:r>
            <a:r>
              <a:rPr lang="en-US" sz="1200">
                <a:solidFill>
                  <a:schemeClr val="tx1"/>
                </a:solidFill>
              </a:rPr>
              <a:t> è </a:t>
            </a:r>
            <a:r>
              <a:rPr lang="en-US" sz="1200" err="1">
                <a:solidFill>
                  <a:schemeClr val="tx1"/>
                </a:solidFill>
              </a:rPr>
              <a:t>tangente</a:t>
            </a:r>
            <a:r>
              <a:rPr lang="en-US" sz="1200">
                <a:solidFill>
                  <a:schemeClr val="tx1"/>
                </a:solidFill>
              </a:rPr>
              <a:t> in </a:t>
            </a:r>
            <a:r>
              <a:rPr lang="en-US" sz="1200" err="1">
                <a:solidFill>
                  <a:schemeClr val="tx1"/>
                </a:solidFill>
              </a:rPr>
              <a:t>Pn</a:t>
            </a:r>
            <a:r>
              <a:rPr lang="en-US" sz="1200">
                <a:solidFill>
                  <a:schemeClr val="tx1"/>
                </a:solidFill>
              </a:rPr>
              <a:t> al </a:t>
            </a:r>
            <a:r>
              <a:rPr lang="en-US" sz="1200" err="1">
                <a:solidFill>
                  <a:schemeClr val="tx1"/>
                </a:solidFill>
              </a:rPr>
              <a:t>segmento</a:t>
            </a:r>
            <a:r>
              <a:rPr lang="en-US" sz="1200">
                <a:solidFill>
                  <a:schemeClr val="tx1"/>
                </a:solidFill>
              </a:rPr>
              <a:t> Pn−1 </a:t>
            </a:r>
            <a:r>
              <a:rPr lang="en-US" sz="1200" err="1">
                <a:solidFill>
                  <a:schemeClr val="tx1"/>
                </a:solidFill>
              </a:rPr>
              <a:t>Pn</a:t>
            </a:r>
            <a:r>
              <a:rPr lang="en-US" sz="1200">
                <a:solidFill>
                  <a:schemeClr val="tx1"/>
                </a:solidFill>
              </a:rPr>
              <a:t>.</a:t>
            </a:r>
          </a:p>
          <a:p>
            <a:endParaRPr lang="en-US" sz="1200">
              <a:solidFill>
                <a:schemeClr val="tx1"/>
              </a:solidFill>
            </a:endParaRPr>
          </a:p>
          <a:p>
            <a:r>
              <a:rPr lang="en-US" sz="1200">
                <a:solidFill>
                  <a:schemeClr val="tx1"/>
                </a:solidFill>
              </a:rPr>
              <a:t>• La </a:t>
            </a:r>
            <a:r>
              <a:rPr lang="en-US" sz="1200" b="1" err="1">
                <a:solidFill>
                  <a:schemeClr val="tx1"/>
                </a:solidFill>
              </a:rPr>
              <a:t>curvatura</a:t>
            </a:r>
            <a:r>
              <a:rPr lang="en-US" sz="1200" b="1">
                <a:solidFill>
                  <a:schemeClr val="tx1"/>
                </a:solidFill>
              </a:rPr>
              <a:t> </a:t>
            </a:r>
            <a:r>
              <a:rPr lang="en-US" sz="1200">
                <a:solidFill>
                  <a:schemeClr val="tx1"/>
                </a:solidFill>
              </a:rPr>
              <a:t>in P0 </a:t>
            </a:r>
            <a:r>
              <a:rPr lang="en-US" sz="1200" err="1">
                <a:solidFill>
                  <a:schemeClr val="tx1"/>
                </a:solidFill>
              </a:rPr>
              <a:t>dipende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dai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punti</a:t>
            </a:r>
            <a:r>
              <a:rPr lang="en-US" sz="1200">
                <a:solidFill>
                  <a:schemeClr val="tx1"/>
                </a:solidFill>
              </a:rPr>
              <a:t> P0, P1 e P2.</a:t>
            </a:r>
          </a:p>
          <a:p>
            <a:endParaRPr lang="en-US" sz="1200">
              <a:solidFill>
                <a:schemeClr val="tx1"/>
              </a:solidFill>
            </a:endParaRPr>
          </a:p>
          <a:p>
            <a:r>
              <a:rPr lang="en-US" sz="1200">
                <a:solidFill>
                  <a:schemeClr val="tx1"/>
                </a:solidFill>
              </a:rPr>
              <a:t>• La </a:t>
            </a:r>
            <a:r>
              <a:rPr lang="en-US" sz="1200" err="1">
                <a:solidFill>
                  <a:schemeClr val="tx1"/>
                </a:solidFill>
              </a:rPr>
              <a:t>curvatura</a:t>
            </a:r>
            <a:r>
              <a:rPr lang="en-US" sz="1200">
                <a:solidFill>
                  <a:schemeClr val="tx1"/>
                </a:solidFill>
              </a:rPr>
              <a:t> in </a:t>
            </a:r>
            <a:r>
              <a:rPr lang="en-US" sz="1200" err="1">
                <a:solidFill>
                  <a:schemeClr val="tx1"/>
                </a:solidFill>
              </a:rPr>
              <a:t>Pn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dipende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dai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punti</a:t>
            </a:r>
            <a:r>
              <a:rPr lang="en-US" sz="1200">
                <a:solidFill>
                  <a:schemeClr val="tx1"/>
                </a:solidFill>
              </a:rPr>
              <a:t> Pn-2, Pn−1 e </a:t>
            </a:r>
            <a:r>
              <a:rPr lang="en-US" sz="1200" err="1">
                <a:solidFill>
                  <a:schemeClr val="tx1"/>
                </a:solidFill>
              </a:rPr>
              <a:t>Pn</a:t>
            </a:r>
            <a:r>
              <a:rPr lang="en-US" sz="1200">
                <a:solidFill>
                  <a:schemeClr val="tx1"/>
                </a:solidFill>
              </a:rPr>
              <a:t>.</a:t>
            </a:r>
          </a:p>
          <a:p>
            <a:endParaRPr lang="en-US" sz="1200">
              <a:solidFill>
                <a:schemeClr val="tx1"/>
              </a:solidFill>
            </a:endParaRPr>
          </a:p>
          <a:p>
            <a:r>
              <a:rPr lang="en-US" sz="1200">
                <a:solidFill>
                  <a:schemeClr val="tx1"/>
                </a:solidFill>
              </a:rPr>
              <a:t>• La </a:t>
            </a:r>
            <a:r>
              <a:rPr lang="en-US" sz="1200" b="1" err="1">
                <a:solidFill>
                  <a:schemeClr val="tx1"/>
                </a:solidFill>
              </a:rPr>
              <a:t>derivata</a:t>
            </a:r>
            <a:r>
              <a:rPr lang="en-US" sz="1200" b="1">
                <a:solidFill>
                  <a:schemeClr val="tx1"/>
                </a:solidFill>
              </a:rPr>
              <a:t> </a:t>
            </a:r>
            <a:r>
              <a:rPr lang="en-US" sz="1200">
                <a:solidFill>
                  <a:schemeClr val="tx1"/>
                </a:solidFill>
              </a:rPr>
              <a:t>k-</a:t>
            </a:r>
            <a:r>
              <a:rPr lang="en-US" sz="1200" err="1">
                <a:solidFill>
                  <a:schemeClr val="tx1"/>
                </a:solidFill>
              </a:rPr>
              <a:t>esima</a:t>
            </a:r>
            <a:r>
              <a:rPr lang="en-US" sz="1200">
                <a:solidFill>
                  <a:schemeClr val="tx1"/>
                </a:solidFill>
              </a:rPr>
              <a:t> in P0 </a:t>
            </a:r>
            <a:r>
              <a:rPr lang="en-US" sz="1200" err="1">
                <a:solidFill>
                  <a:schemeClr val="tx1"/>
                </a:solidFill>
              </a:rPr>
              <a:t>dipende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dai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primi</a:t>
            </a:r>
            <a:r>
              <a:rPr lang="en-US" sz="1200">
                <a:solidFill>
                  <a:schemeClr val="tx1"/>
                </a:solidFill>
              </a:rPr>
              <a:t> k+1 </a:t>
            </a:r>
            <a:r>
              <a:rPr lang="en-US" sz="1200" err="1">
                <a:solidFill>
                  <a:schemeClr val="tx1"/>
                </a:solidFill>
              </a:rPr>
              <a:t>punti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della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curva</a:t>
            </a:r>
            <a:r>
              <a:rPr lang="en-US" sz="1200">
                <a:solidFill>
                  <a:schemeClr val="tx1"/>
                </a:solidFill>
              </a:rPr>
              <a:t>.</a:t>
            </a:r>
          </a:p>
          <a:p>
            <a:endParaRPr lang="en-US" sz="1200">
              <a:solidFill>
                <a:schemeClr val="tx1"/>
              </a:solidFill>
            </a:endParaRPr>
          </a:p>
          <a:p>
            <a:r>
              <a:rPr lang="en-US" sz="1200">
                <a:solidFill>
                  <a:schemeClr val="tx1"/>
                </a:solidFill>
              </a:rPr>
              <a:t>• La </a:t>
            </a:r>
            <a:r>
              <a:rPr lang="en-US" sz="1200" err="1">
                <a:solidFill>
                  <a:schemeClr val="tx1"/>
                </a:solidFill>
              </a:rPr>
              <a:t>derivata</a:t>
            </a:r>
            <a:r>
              <a:rPr lang="en-US" sz="1200">
                <a:solidFill>
                  <a:schemeClr val="tx1"/>
                </a:solidFill>
              </a:rPr>
              <a:t> k-</a:t>
            </a:r>
            <a:r>
              <a:rPr lang="en-US" sz="1200" err="1">
                <a:solidFill>
                  <a:schemeClr val="tx1"/>
                </a:solidFill>
              </a:rPr>
              <a:t>esima</a:t>
            </a:r>
            <a:r>
              <a:rPr lang="en-US" sz="1200">
                <a:solidFill>
                  <a:schemeClr val="tx1"/>
                </a:solidFill>
              </a:rPr>
              <a:t> in </a:t>
            </a:r>
            <a:r>
              <a:rPr lang="en-US" sz="1200" err="1">
                <a:solidFill>
                  <a:schemeClr val="tx1"/>
                </a:solidFill>
              </a:rPr>
              <a:t>Pn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dipende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dagli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ultimi</a:t>
            </a:r>
            <a:r>
              <a:rPr lang="en-US" sz="1200">
                <a:solidFill>
                  <a:schemeClr val="tx1"/>
                </a:solidFill>
              </a:rPr>
              <a:t> k+1 </a:t>
            </a:r>
            <a:r>
              <a:rPr lang="en-US" sz="1200" err="1">
                <a:solidFill>
                  <a:schemeClr val="tx1"/>
                </a:solidFill>
              </a:rPr>
              <a:t>punti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della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curva</a:t>
            </a:r>
            <a:r>
              <a:rPr lang="en-US" sz="1200">
                <a:solidFill>
                  <a:schemeClr val="tx1"/>
                </a:solidFill>
              </a:rPr>
              <a:t>.</a:t>
            </a:r>
          </a:p>
          <a:p>
            <a:endParaRPr lang="en-US" sz="130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6C0474-D052-213F-1515-3F3F3F307C99}"/>
              </a:ext>
            </a:extLst>
          </p:cNvPr>
          <p:cNvSpPr txBox="1"/>
          <p:nvPr/>
        </p:nvSpPr>
        <p:spPr>
          <a:xfrm>
            <a:off x="323246" y="1414498"/>
            <a:ext cx="2743199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Montserrat"/>
              </a:rPr>
              <a:t>Per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stabilire</a:t>
            </a:r>
            <a:r>
              <a:rPr lang="en-US">
                <a:solidFill>
                  <a:schemeClr val="bg1"/>
                </a:solidFill>
                <a:latin typeface="Montserrat"/>
              </a:rPr>
              <a:t> chi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siano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gli</a:t>
            </a:r>
            <a:r>
              <a:rPr lang="en-US">
                <a:solidFill>
                  <a:schemeClr val="bg1"/>
                </a:solidFill>
                <a:latin typeface="Montserrat"/>
              </a:rPr>
              <a:t> m</a:t>
            </a:r>
            <a:r>
              <a:rPr lang="en-US" sz="700" b="1">
                <a:solidFill>
                  <a:schemeClr val="bg1"/>
                </a:solidFill>
                <a:latin typeface="Montserrat"/>
              </a:rPr>
              <a:t>i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occorre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analizzare</a:t>
            </a:r>
            <a:r>
              <a:rPr lang="en-US">
                <a:solidFill>
                  <a:schemeClr val="bg1"/>
                </a:solidFill>
                <a:latin typeface="Montserrat"/>
              </a:rPr>
              <a:t> le:</a:t>
            </a:r>
            <a:endParaRPr lang="en-US">
              <a:solidFill>
                <a:schemeClr val="bg1"/>
              </a:solidFill>
            </a:endParaRPr>
          </a:p>
          <a:p>
            <a:endParaRPr lang="en-US">
              <a:latin typeface="Montserra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B5C05E-B1C7-5313-1237-F7BFDF1E26CF}"/>
              </a:ext>
            </a:extLst>
          </p:cNvPr>
          <p:cNvSpPr txBox="1"/>
          <p:nvPr/>
        </p:nvSpPr>
        <p:spPr>
          <a:xfrm>
            <a:off x="346610" y="2616529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2" name="Google Shape;244;p43">
            <a:extLst>
              <a:ext uri="{FF2B5EF4-FFF2-40B4-BE49-F238E27FC236}">
                <a16:creationId xmlns:a16="http://schemas.microsoft.com/office/drawing/2014/main" id="{18E5F0C1-7A50-ABB3-4A1E-C94A767D1A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7410" y="1995858"/>
            <a:ext cx="2851052" cy="6253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100"/>
            </a:pPr>
            <a:r>
              <a:rPr lang="en" sz="2600" b="1" err="1">
                <a:solidFill>
                  <a:schemeClr val="bg1"/>
                </a:solidFill>
              </a:rPr>
              <a:t>Proprietà</a:t>
            </a:r>
            <a:r>
              <a:rPr lang="en" sz="2600" b="1">
                <a:solidFill>
                  <a:schemeClr val="bg1"/>
                </a:solidFill>
              </a:rPr>
              <a:t> </a:t>
            </a:r>
            <a:r>
              <a:rPr lang="en" sz="2600" b="1" err="1">
                <a:solidFill>
                  <a:schemeClr val="bg1"/>
                </a:solidFill>
              </a:rPr>
              <a:t>delle</a:t>
            </a:r>
            <a:r>
              <a:rPr lang="en" sz="2600" b="1">
                <a:solidFill>
                  <a:schemeClr val="bg1"/>
                </a:solidFill>
              </a:rPr>
              <a:t> curve di </a:t>
            </a:r>
            <a:r>
              <a:rPr lang="en" sz="2600" b="1" err="1">
                <a:solidFill>
                  <a:schemeClr val="bg1"/>
                </a:solidFill>
              </a:rPr>
              <a:t>Bézier</a:t>
            </a:r>
            <a:endParaRPr lang="en" sz="2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3581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44;p43">
            <a:extLst>
              <a:ext uri="{FF2B5EF4-FFF2-40B4-BE49-F238E27FC236}">
                <a16:creationId xmlns:a16="http://schemas.microsoft.com/office/drawing/2014/main" id="{FB38A516-10CE-F9EC-0C73-4ED524B4028A}"/>
              </a:ext>
            </a:extLst>
          </p:cNvPr>
          <p:cNvSpPr txBox="1">
            <a:spLocks/>
          </p:cNvSpPr>
          <p:nvPr/>
        </p:nvSpPr>
        <p:spPr>
          <a:xfrm>
            <a:off x="885780" y="1126009"/>
            <a:ext cx="6272994" cy="618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 b="0" i="0" u="none" strike="noStrike" cap="none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 b="0" i="0" u="none" strike="noStrike" cap="none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 b="0" i="0" u="none" strike="noStrike" cap="none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 b="0" i="0" u="none" strike="noStrike" cap="none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 b="0" i="0" u="none" strike="noStrike" cap="none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 b="0" i="0" u="none" strike="noStrike" cap="none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 b="0" i="0" u="none" strike="noStrike" cap="none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 b="0" i="0" u="none" strike="noStrike" cap="none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 b="0" i="0" u="none" strike="noStrike" cap="none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-US" sz="2600">
                <a:solidFill>
                  <a:schemeClr val="accent5">
                    <a:lumMod val="85000"/>
                    <a:lumOff val="15000"/>
                  </a:schemeClr>
                </a:solidFill>
              </a:rPr>
              <a:t>In </a:t>
            </a:r>
            <a:r>
              <a:rPr lang="en-US" sz="2600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particolare</a:t>
            </a:r>
            <a:r>
              <a:rPr lang="en-US" sz="2600">
                <a:solidFill>
                  <a:schemeClr val="accent5">
                    <a:lumMod val="85000"/>
                    <a:lumOff val="15000"/>
                  </a:schemeClr>
                </a:solidFill>
              </a:rPr>
              <a:t> le </a:t>
            </a:r>
            <a:r>
              <a:rPr lang="en-US" sz="2600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funzioni</a:t>
            </a:r>
            <a:r>
              <a:rPr lang="en-US" sz="2600">
                <a:solidFill>
                  <a:schemeClr val="accent5">
                    <a:lumMod val="85000"/>
                    <a:lumOff val="15000"/>
                  </a:schemeClr>
                </a:solidFill>
              </a:rPr>
              <a:t> di base m</a:t>
            </a:r>
            <a:r>
              <a:rPr lang="en-US" sz="1600">
                <a:solidFill>
                  <a:schemeClr val="accent5">
                    <a:lumMod val="85000"/>
                    <a:lumOff val="15000"/>
                  </a:schemeClr>
                </a:solidFill>
              </a:rPr>
              <a:t>i</a:t>
            </a:r>
            <a:r>
              <a:rPr lang="en-US" sz="2600">
                <a:solidFill>
                  <a:schemeClr val="accent5">
                    <a:lumMod val="85000"/>
                    <a:lumOff val="15000"/>
                  </a:schemeClr>
                </a:solidFill>
              </a:rPr>
              <a:t>:</a:t>
            </a:r>
            <a:endParaRPr lang="en-US">
              <a:solidFill>
                <a:schemeClr val="accent5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BE40FF-9752-DAC7-48A4-A22CC079507E}"/>
              </a:ext>
            </a:extLst>
          </p:cNvPr>
          <p:cNvSpPr txBox="1"/>
          <p:nvPr/>
        </p:nvSpPr>
        <p:spPr>
          <a:xfrm>
            <a:off x="1240468" y="1823056"/>
            <a:ext cx="6857594" cy="1815882"/>
          </a:xfrm>
          <a:custGeom>
            <a:avLst/>
            <a:gdLst>
              <a:gd name="connsiteX0" fmla="*/ 0 w 6857594"/>
              <a:gd name="connsiteY0" fmla="*/ 0 h 1815882"/>
              <a:gd name="connsiteX1" fmla="*/ 6857594 w 6857594"/>
              <a:gd name="connsiteY1" fmla="*/ 0 h 1815882"/>
              <a:gd name="connsiteX2" fmla="*/ 6857594 w 6857594"/>
              <a:gd name="connsiteY2" fmla="*/ 1815882 h 1815882"/>
              <a:gd name="connsiteX3" fmla="*/ 0 w 6857594"/>
              <a:gd name="connsiteY3" fmla="*/ 1815882 h 1815882"/>
              <a:gd name="connsiteX4" fmla="*/ 0 w 6857594"/>
              <a:gd name="connsiteY4" fmla="*/ 0 h 1815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57594" h="1815882" fill="none" extrusionOk="0">
                <a:moveTo>
                  <a:pt x="0" y="0"/>
                </a:moveTo>
                <a:cubicBezTo>
                  <a:pt x="2730441" y="-149972"/>
                  <a:pt x="4496163" y="85198"/>
                  <a:pt x="6857594" y="0"/>
                </a:cubicBezTo>
                <a:cubicBezTo>
                  <a:pt x="6867124" y="829080"/>
                  <a:pt x="6701234" y="1412187"/>
                  <a:pt x="6857594" y="1815882"/>
                </a:cubicBezTo>
                <a:cubicBezTo>
                  <a:pt x="5306695" y="1907258"/>
                  <a:pt x="1716031" y="1809825"/>
                  <a:pt x="0" y="1815882"/>
                </a:cubicBezTo>
                <a:cubicBezTo>
                  <a:pt x="-146934" y="1530755"/>
                  <a:pt x="56910" y="788095"/>
                  <a:pt x="0" y="0"/>
                </a:cubicBezTo>
                <a:close/>
              </a:path>
              <a:path w="6857594" h="1815882" stroke="0" extrusionOk="0">
                <a:moveTo>
                  <a:pt x="0" y="0"/>
                </a:moveTo>
                <a:cubicBezTo>
                  <a:pt x="2051362" y="-113254"/>
                  <a:pt x="4396366" y="102601"/>
                  <a:pt x="6857594" y="0"/>
                </a:cubicBezTo>
                <a:cubicBezTo>
                  <a:pt x="6858255" y="346144"/>
                  <a:pt x="6734861" y="1285660"/>
                  <a:pt x="6857594" y="1815882"/>
                </a:cubicBezTo>
                <a:cubicBezTo>
                  <a:pt x="4404984" y="1871692"/>
                  <a:pt x="2011846" y="1984840"/>
                  <a:pt x="0" y="1815882"/>
                </a:cubicBezTo>
                <a:cubicBezTo>
                  <a:pt x="20694" y="921047"/>
                  <a:pt x="131558" y="884060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endParaRPr lang="en-US"/>
          </a:p>
          <a:p>
            <a:pPr marL="285750" indent="-285750">
              <a:buFont typeface="Arial,Sans-Serif"/>
              <a:buChar char="•"/>
            </a:pPr>
            <a:r>
              <a:rPr lang="en-US" err="1">
                <a:latin typeface="Montserrat"/>
              </a:rPr>
              <a:t>Devono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assumere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valore</a:t>
            </a:r>
            <a:r>
              <a:rPr lang="en-US">
                <a:latin typeface="Montserrat"/>
              </a:rPr>
              <a:t> </a:t>
            </a:r>
            <a:r>
              <a:rPr lang="en-US" b="1">
                <a:latin typeface="Montserrat"/>
              </a:rPr>
              <a:t>non </a:t>
            </a:r>
            <a:r>
              <a:rPr lang="en-US" b="1" err="1">
                <a:latin typeface="Montserrat"/>
              </a:rPr>
              <a:t>negativo</a:t>
            </a:r>
            <a:r>
              <a:rPr lang="en-US">
                <a:latin typeface="Montserrat"/>
              </a:rPr>
              <a:t> in [0,1]</a:t>
            </a:r>
          </a:p>
          <a:p>
            <a:pPr marL="285750" indent="-285750">
              <a:buFont typeface="Arial,Sans-Serif"/>
              <a:buChar char="•"/>
            </a:pPr>
            <a:endParaRPr lang="en-US">
              <a:latin typeface="Montserra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err="1">
                <a:latin typeface="Montserrat"/>
              </a:rPr>
              <a:t>Dipendono</a:t>
            </a:r>
            <a:r>
              <a:rPr lang="en-US">
                <a:latin typeface="Montserrat"/>
              </a:rPr>
              <a:t> dal </a:t>
            </a:r>
            <a:r>
              <a:rPr lang="en-US" err="1">
                <a:latin typeface="Montserrat"/>
              </a:rPr>
              <a:t>parametro</a:t>
            </a:r>
            <a:r>
              <a:rPr lang="en-US">
                <a:latin typeface="Montserrat"/>
              </a:rPr>
              <a:t> t in [0,1]</a:t>
            </a:r>
          </a:p>
          <a:p>
            <a:pPr marL="285750" indent="-285750">
              <a:buFont typeface="Arial,Sans-Serif"/>
              <a:buChar char="•"/>
            </a:pPr>
            <a:endParaRPr lang="en-US">
              <a:latin typeface="Montserra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latin typeface="Montserrat"/>
              </a:rPr>
              <a:t>La prima e </a:t>
            </a:r>
            <a:r>
              <a:rPr lang="en-US" err="1">
                <a:latin typeface="Montserrat"/>
              </a:rPr>
              <a:t>l’ultima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assumono</a:t>
            </a:r>
            <a:r>
              <a:rPr lang="en-US">
                <a:latin typeface="Montserrat"/>
              </a:rPr>
              <a:t> il </a:t>
            </a:r>
            <a:r>
              <a:rPr lang="en-US" b="1" err="1">
                <a:latin typeface="Montserrat"/>
              </a:rPr>
              <a:t>valore</a:t>
            </a:r>
            <a:r>
              <a:rPr lang="en-US" b="1">
                <a:latin typeface="Montserrat"/>
              </a:rPr>
              <a:t> </a:t>
            </a:r>
            <a:r>
              <a:rPr lang="en-US" b="1" err="1">
                <a:latin typeface="Montserrat"/>
              </a:rPr>
              <a:t>massimo</a:t>
            </a:r>
            <a:r>
              <a:rPr lang="en-US">
                <a:latin typeface="Montserrat"/>
              </a:rPr>
              <a:t> in t=0 e in t=1</a:t>
            </a:r>
          </a:p>
          <a:p>
            <a:pPr marL="285750" indent="-285750">
              <a:buFont typeface="Arial,Sans-Serif"/>
              <a:buChar char="•"/>
            </a:pPr>
            <a:endParaRPr lang="en-US">
              <a:latin typeface="Montserra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err="1">
                <a:latin typeface="Montserrat"/>
              </a:rPr>
              <a:t>Contribuiscono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tutte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alla</a:t>
            </a:r>
            <a:r>
              <a:rPr lang="en-US">
                <a:latin typeface="Montserrat"/>
              </a:rPr>
              <a:t> </a:t>
            </a:r>
            <a:r>
              <a:rPr lang="en-US" b="1">
                <a:latin typeface="Montserrat"/>
              </a:rPr>
              <a:t>somma </a:t>
            </a:r>
            <a:r>
              <a:rPr lang="en-US" b="1" err="1">
                <a:latin typeface="Montserrat"/>
              </a:rPr>
              <a:t>totale</a:t>
            </a:r>
            <a:r>
              <a:rPr lang="en-US">
                <a:latin typeface="Montserrat"/>
              </a:rPr>
              <a:t>, e la </a:t>
            </a:r>
            <a:r>
              <a:rPr lang="en-US" err="1">
                <a:latin typeface="Montserrat"/>
              </a:rPr>
              <a:t>loro</a:t>
            </a:r>
            <a:r>
              <a:rPr lang="en-US">
                <a:latin typeface="Montserrat"/>
              </a:rPr>
              <a:t> somma </a:t>
            </a:r>
            <a:r>
              <a:rPr lang="en-US" err="1">
                <a:latin typeface="Montserrat"/>
              </a:rPr>
              <a:t>dà</a:t>
            </a:r>
            <a:r>
              <a:rPr lang="en-US">
                <a:latin typeface="Montserrat"/>
              </a:rPr>
              <a:t> sempre 1.</a:t>
            </a:r>
          </a:p>
        </p:txBody>
      </p:sp>
    </p:spTree>
    <p:extLst>
      <p:ext uri="{BB962C8B-B14F-4D97-AF65-F5344CB8AC3E}">
        <p14:creationId xmlns:p14="http://schemas.microsoft.com/office/powerpoint/2010/main" val="283288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>
            <a:spLocks noGrp="1"/>
          </p:cNvSpPr>
          <p:nvPr>
            <p:ph type="title"/>
          </p:nvPr>
        </p:nvSpPr>
        <p:spPr>
          <a:xfrm>
            <a:off x="482243" y="2047569"/>
            <a:ext cx="3826943" cy="6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b="0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Problematiche</a:t>
            </a:r>
            <a:r>
              <a:rPr lang="en" b="0">
                <a:solidFill>
                  <a:schemeClr val="accent5">
                    <a:lumMod val="85000"/>
                    <a:lumOff val="15000"/>
                  </a:schemeClr>
                </a:solidFill>
              </a:rPr>
              <a:t>:</a:t>
            </a:r>
            <a:endParaRPr lang="en-US" b="0">
              <a:solidFill>
                <a:schemeClr val="accent5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34EECFD-D819-ACC2-4EA6-344450EE2B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68489" y="920612"/>
            <a:ext cx="4381711" cy="3169918"/>
          </a:xfrm>
        </p:spPr>
        <p:txBody>
          <a:bodyPr/>
          <a:lstStyle/>
          <a:p>
            <a:pPr marL="114300" indent="0"/>
            <a:endParaRPr lang="en-US">
              <a:solidFill>
                <a:schemeClr val="accent6"/>
              </a:solidFill>
            </a:endParaRPr>
          </a:p>
          <a:p>
            <a:pPr>
              <a:buFont typeface="Arial"/>
              <a:buChar char="•"/>
            </a:pPr>
            <a:r>
              <a:rPr lang="en-US" dirty="0">
                <a:solidFill>
                  <a:schemeClr val="accent6"/>
                </a:solidFill>
              </a:rPr>
              <a:t>Legame </a:t>
            </a:r>
            <a:r>
              <a:rPr lang="en-US" dirty="0" err="1">
                <a:solidFill>
                  <a:schemeClr val="accent6"/>
                </a:solidFill>
              </a:rPr>
              <a:t>tra</a:t>
            </a:r>
            <a:r>
              <a:rPr lang="en-US" b="1" dirty="0">
                <a:solidFill>
                  <a:schemeClr val="accent6"/>
                </a:solidFill>
              </a:rPr>
              <a:t> </a:t>
            </a:r>
            <a:r>
              <a:rPr lang="en-US" sz="1200" b="1" dirty="0" err="1">
                <a:solidFill>
                  <a:schemeClr val="accent6"/>
                </a:solidFill>
              </a:rPr>
              <a:t>grado</a:t>
            </a:r>
            <a:r>
              <a:rPr lang="en-US" sz="1200" b="1" dirty="0">
                <a:solidFill>
                  <a:schemeClr val="accent6"/>
                </a:solidFill>
              </a:rPr>
              <a:t> del </a:t>
            </a:r>
            <a:r>
              <a:rPr lang="en-US" sz="1200" b="1" dirty="0" err="1">
                <a:solidFill>
                  <a:schemeClr val="accent6"/>
                </a:solidFill>
              </a:rPr>
              <a:t>polinomio</a:t>
            </a:r>
            <a:r>
              <a:rPr lang="en-US" dirty="0">
                <a:solidFill>
                  <a:schemeClr val="accent6"/>
                </a:solidFill>
              </a:rPr>
              <a:t> e </a:t>
            </a:r>
            <a:r>
              <a:rPr lang="en-US" dirty="0" err="1">
                <a:solidFill>
                  <a:schemeClr val="accent6"/>
                </a:solidFill>
              </a:rPr>
              <a:t>numero</a:t>
            </a:r>
            <a:r>
              <a:rPr lang="en-US" dirty="0">
                <a:solidFill>
                  <a:schemeClr val="accent6"/>
                </a:solidFill>
              </a:rPr>
              <a:t> di </a:t>
            </a:r>
            <a:r>
              <a:rPr lang="en-US" dirty="0" err="1">
                <a:solidFill>
                  <a:schemeClr val="accent6"/>
                </a:solidFill>
              </a:rPr>
              <a:t>punti</a:t>
            </a:r>
            <a:r>
              <a:rPr lang="en-US" dirty="0">
                <a:solidFill>
                  <a:schemeClr val="accent6"/>
                </a:solidFill>
              </a:rPr>
              <a:t> di </a:t>
            </a:r>
            <a:r>
              <a:rPr lang="en-US" dirty="0" err="1">
                <a:solidFill>
                  <a:schemeClr val="accent6"/>
                </a:solidFill>
              </a:rPr>
              <a:t>controllo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  <a:p>
            <a:pPr>
              <a:buFont typeface="Arial"/>
              <a:buChar char="•"/>
            </a:pPr>
            <a:endParaRPr lang="en-US">
              <a:solidFill>
                <a:schemeClr val="accent6"/>
              </a:solidFill>
            </a:endParaRPr>
          </a:p>
          <a:p>
            <a:pPr>
              <a:buFont typeface="Arial"/>
              <a:buChar char="•"/>
            </a:pPr>
            <a:r>
              <a:rPr lang="en-US" dirty="0" err="1">
                <a:solidFill>
                  <a:schemeClr val="accent6"/>
                </a:solidFill>
              </a:rPr>
              <a:t>Aumento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 err="1">
                <a:solidFill>
                  <a:schemeClr val="accent6"/>
                </a:solidFill>
              </a:rPr>
              <a:t>dell’</a:t>
            </a:r>
            <a:r>
              <a:rPr lang="en-US" b="1" dirty="0" err="1">
                <a:solidFill>
                  <a:schemeClr val="accent6"/>
                </a:solidFill>
              </a:rPr>
              <a:t>oscillazione</a:t>
            </a:r>
            <a:r>
              <a:rPr lang="en-US" dirty="0">
                <a:solidFill>
                  <a:schemeClr val="accent6"/>
                </a:solidFill>
              </a:rPr>
              <a:t> al </a:t>
            </a:r>
            <a:r>
              <a:rPr lang="en-US" dirty="0" err="1">
                <a:solidFill>
                  <a:schemeClr val="accent6"/>
                </a:solidFill>
              </a:rPr>
              <a:t>crescere</a:t>
            </a:r>
            <a:r>
              <a:rPr lang="en-US" dirty="0">
                <a:solidFill>
                  <a:schemeClr val="accent6"/>
                </a:solidFill>
              </a:rPr>
              <a:t> del </a:t>
            </a:r>
            <a:r>
              <a:rPr lang="en-US" dirty="0" err="1">
                <a:solidFill>
                  <a:schemeClr val="accent6"/>
                </a:solidFill>
              </a:rPr>
              <a:t>grado</a:t>
            </a:r>
            <a:r>
              <a:rPr lang="en-US" dirty="0">
                <a:solidFill>
                  <a:schemeClr val="accent6"/>
                </a:solidFill>
              </a:rPr>
              <a:t> del </a:t>
            </a:r>
            <a:r>
              <a:rPr lang="en-US" dirty="0" err="1">
                <a:solidFill>
                  <a:schemeClr val="accent6"/>
                </a:solidFill>
              </a:rPr>
              <a:t>polinomio</a:t>
            </a:r>
            <a:r>
              <a:rPr lang="en-US" dirty="0">
                <a:solidFill>
                  <a:schemeClr val="accent6"/>
                </a:solidFill>
              </a:rPr>
              <a:t>: se </a:t>
            </a:r>
            <a:r>
              <a:rPr lang="en-US" dirty="0" err="1">
                <a:solidFill>
                  <a:schemeClr val="accent6"/>
                </a:solidFill>
              </a:rPr>
              <a:t>polinomi</a:t>
            </a:r>
            <a:r>
              <a:rPr lang="en-US" dirty="0">
                <a:solidFill>
                  <a:schemeClr val="accent6"/>
                </a:solidFill>
              </a:rPr>
              <a:t> di </a:t>
            </a:r>
            <a:r>
              <a:rPr lang="en-US" dirty="0" err="1">
                <a:solidFill>
                  <a:schemeClr val="accent6"/>
                </a:solidFill>
              </a:rPr>
              <a:t>grado</a:t>
            </a:r>
            <a:r>
              <a:rPr lang="en-US" dirty="0">
                <a:solidFill>
                  <a:schemeClr val="accent6"/>
                </a:solidFill>
              </a:rPr>
              <a:t> basso </a:t>
            </a:r>
            <a:r>
              <a:rPr lang="en-US" dirty="0" err="1">
                <a:solidFill>
                  <a:schemeClr val="accent6"/>
                </a:solidFill>
              </a:rPr>
              <a:t>generano</a:t>
            </a:r>
            <a:r>
              <a:rPr lang="en-US" dirty="0">
                <a:solidFill>
                  <a:schemeClr val="accent6"/>
                </a:solidFill>
              </a:rPr>
              <a:t> un </a:t>
            </a:r>
            <a:r>
              <a:rPr lang="en-US" dirty="0" err="1">
                <a:solidFill>
                  <a:schemeClr val="accent6"/>
                </a:solidFill>
              </a:rPr>
              <a:t>modello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b="1" dirty="0">
                <a:solidFill>
                  <a:schemeClr val="accent6"/>
                </a:solidFill>
              </a:rPr>
              <a:t>poco </a:t>
            </a:r>
            <a:r>
              <a:rPr lang="en-US" b="1" dirty="0" err="1">
                <a:solidFill>
                  <a:schemeClr val="accent6"/>
                </a:solidFill>
              </a:rPr>
              <a:t>attendibile</a:t>
            </a:r>
            <a:r>
              <a:rPr lang="en-US" dirty="0">
                <a:solidFill>
                  <a:schemeClr val="accent6"/>
                </a:solidFill>
              </a:rPr>
              <a:t>, </a:t>
            </a:r>
            <a:r>
              <a:rPr lang="en-US" dirty="0" err="1">
                <a:solidFill>
                  <a:schemeClr val="accent6"/>
                </a:solidFill>
              </a:rPr>
              <a:t>l’utilizzo</a:t>
            </a:r>
            <a:r>
              <a:rPr lang="en-US" dirty="0">
                <a:solidFill>
                  <a:schemeClr val="accent6"/>
                </a:solidFill>
              </a:rPr>
              <a:t> di </a:t>
            </a:r>
            <a:r>
              <a:rPr lang="en-US" dirty="0" err="1">
                <a:solidFill>
                  <a:schemeClr val="accent6"/>
                </a:solidFill>
              </a:rPr>
              <a:t>polinomi</a:t>
            </a:r>
            <a:r>
              <a:rPr lang="en-US" dirty="0">
                <a:solidFill>
                  <a:schemeClr val="accent6"/>
                </a:solidFill>
              </a:rPr>
              <a:t> di </a:t>
            </a:r>
            <a:r>
              <a:rPr lang="en-US" dirty="0" err="1">
                <a:solidFill>
                  <a:schemeClr val="accent6"/>
                </a:solidFill>
              </a:rPr>
              <a:t>grado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 err="1">
                <a:solidFill>
                  <a:schemeClr val="accent6"/>
                </a:solidFill>
              </a:rPr>
              <a:t>elevato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 err="1">
                <a:solidFill>
                  <a:schemeClr val="accent6"/>
                </a:solidFill>
              </a:rPr>
              <a:t>generano</a:t>
            </a:r>
            <a:r>
              <a:rPr lang="en-US" dirty="0">
                <a:solidFill>
                  <a:schemeClr val="accent6"/>
                </a:solidFill>
              </a:rPr>
              <a:t> un </a:t>
            </a:r>
            <a:r>
              <a:rPr lang="en-US" dirty="0" err="1">
                <a:solidFill>
                  <a:schemeClr val="accent6"/>
                </a:solidFill>
              </a:rPr>
              <a:t>modello</a:t>
            </a:r>
            <a:r>
              <a:rPr lang="en-US" b="1" dirty="0">
                <a:solidFill>
                  <a:schemeClr val="accent6"/>
                </a:solidFill>
              </a:rPr>
              <a:t> poco </a:t>
            </a:r>
            <a:r>
              <a:rPr lang="en-US" b="1" dirty="0" err="1">
                <a:solidFill>
                  <a:schemeClr val="accent6"/>
                </a:solidFill>
              </a:rPr>
              <a:t>affidabile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  <a:p>
            <a:pPr>
              <a:buFont typeface="Arial"/>
              <a:buChar char="•"/>
            </a:pPr>
            <a:endParaRPr lang="en-US">
              <a:solidFill>
                <a:schemeClr val="accent6"/>
              </a:solidFill>
            </a:endParaRPr>
          </a:p>
          <a:p>
            <a:pPr>
              <a:buFont typeface="Arial"/>
              <a:buChar char="•"/>
            </a:pPr>
            <a:r>
              <a:rPr lang="en-US" dirty="0" err="1">
                <a:solidFill>
                  <a:schemeClr val="accent6"/>
                </a:solidFill>
              </a:rPr>
              <a:t>Impossibilità</a:t>
            </a:r>
            <a:r>
              <a:rPr lang="en-US" dirty="0">
                <a:solidFill>
                  <a:schemeClr val="accent6"/>
                </a:solidFill>
              </a:rPr>
              <a:t> di </a:t>
            </a:r>
            <a:r>
              <a:rPr lang="en-US" dirty="0" err="1">
                <a:solidFill>
                  <a:schemeClr val="accent6"/>
                </a:solidFill>
              </a:rPr>
              <a:t>garantire</a:t>
            </a:r>
            <a:r>
              <a:rPr lang="en-US" dirty="0">
                <a:solidFill>
                  <a:schemeClr val="accent6"/>
                </a:solidFill>
              </a:rPr>
              <a:t> la </a:t>
            </a:r>
            <a:r>
              <a:rPr lang="en-US" b="1" dirty="0" err="1">
                <a:solidFill>
                  <a:schemeClr val="accent6"/>
                </a:solidFill>
              </a:rPr>
              <a:t>convergenza</a:t>
            </a:r>
            <a:r>
              <a:rPr lang="en-US" b="1" dirty="0">
                <a:solidFill>
                  <a:schemeClr val="accent6"/>
                </a:solidFill>
              </a:rPr>
              <a:t> </a:t>
            </a:r>
            <a:r>
              <a:rPr lang="en-US" b="1" dirty="0" err="1">
                <a:solidFill>
                  <a:schemeClr val="accent6"/>
                </a:solidFill>
              </a:rPr>
              <a:t>uniforme</a:t>
            </a:r>
            <a:r>
              <a:rPr lang="en-US" dirty="0">
                <a:solidFill>
                  <a:schemeClr val="accent6"/>
                </a:solidFill>
              </a:rPr>
              <a:t> del </a:t>
            </a:r>
            <a:r>
              <a:rPr lang="en-US" dirty="0" err="1">
                <a:solidFill>
                  <a:schemeClr val="accent6"/>
                </a:solidFill>
              </a:rPr>
              <a:t>polinomio</a:t>
            </a:r>
            <a:r>
              <a:rPr lang="en-US" dirty="0">
                <a:solidFill>
                  <a:schemeClr val="accent6"/>
                </a:solidFill>
              </a:rPr>
              <a:t> </a:t>
            </a:r>
            <a:r>
              <a:rPr lang="en-US" dirty="0" err="1">
                <a:solidFill>
                  <a:schemeClr val="accent6"/>
                </a:solidFill>
              </a:rPr>
              <a:t>alla</a:t>
            </a:r>
            <a:r>
              <a:rPr lang="en-US" dirty="0">
                <a:solidFill>
                  <a:schemeClr val="accent6"/>
                </a:solidFill>
              </a:rPr>
              <a:t> </a:t>
            </a:r>
            <a:r>
              <a:rPr lang="en-US" dirty="0" err="1">
                <a:solidFill>
                  <a:schemeClr val="accent6"/>
                </a:solidFill>
              </a:rPr>
              <a:t>funzione</a:t>
            </a:r>
            <a:r>
              <a:rPr lang="en-US" dirty="0">
                <a:solidFill>
                  <a:schemeClr val="accent6"/>
                </a:solidFill>
              </a:rPr>
              <a:t> desiderata.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3;p45">
            <a:extLst>
              <a:ext uri="{FF2B5EF4-FFF2-40B4-BE49-F238E27FC236}">
                <a16:creationId xmlns:a16="http://schemas.microsoft.com/office/drawing/2014/main" id="{78764ADB-47D7-92B7-5540-D90E7B148A28}"/>
              </a:ext>
            </a:extLst>
          </p:cNvPr>
          <p:cNvSpPr txBox="1">
            <a:spLocks/>
          </p:cNvSpPr>
          <p:nvPr/>
        </p:nvSpPr>
        <p:spPr>
          <a:xfrm flipH="1">
            <a:off x="1750088" y="647"/>
            <a:ext cx="5890105" cy="567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500" b="1" i="0" u="none" strike="noStrike" cap="non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SzPts val="1100"/>
            </a:pPr>
            <a:r>
              <a:rPr lang="en" sz="2400" b="0">
                <a:solidFill>
                  <a:schemeClr val="accent5">
                    <a:lumMod val="85000"/>
                    <a:lumOff val="15000"/>
                  </a:schemeClr>
                </a:solidFill>
              </a:rPr>
              <a:t>Curve di </a:t>
            </a:r>
            <a:r>
              <a:rPr lang="en" sz="2400" b="0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Bézier</a:t>
            </a:r>
            <a:r>
              <a:rPr lang="en" sz="2400" b="0">
                <a:solidFill>
                  <a:schemeClr val="accent5">
                    <a:lumMod val="85000"/>
                    <a:lumOff val="15000"/>
                  </a:schemeClr>
                </a:solidFill>
              </a:rPr>
              <a:t> e </a:t>
            </a:r>
            <a:r>
              <a:rPr lang="en" sz="2400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polinomi</a:t>
            </a:r>
            <a:r>
              <a:rPr lang="en" sz="2400">
                <a:solidFill>
                  <a:schemeClr val="accent5">
                    <a:lumMod val="85000"/>
                    <a:lumOff val="15000"/>
                  </a:schemeClr>
                </a:solidFill>
              </a:rPr>
              <a:t> di Bernstein</a:t>
            </a:r>
          </a:p>
        </p:txBody>
      </p:sp>
      <p:sp>
        <p:nvSpPr>
          <p:cNvPr id="6" name="Google Shape;264;p45">
            <a:extLst>
              <a:ext uri="{FF2B5EF4-FFF2-40B4-BE49-F238E27FC236}">
                <a16:creationId xmlns:a16="http://schemas.microsoft.com/office/drawing/2014/main" id="{164C9337-40EC-08E5-5FA9-3A531B7DA0C9}"/>
              </a:ext>
            </a:extLst>
          </p:cNvPr>
          <p:cNvSpPr txBox="1">
            <a:spLocks/>
          </p:cNvSpPr>
          <p:nvPr/>
        </p:nvSpPr>
        <p:spPr>
          <a:xfrm flipH="1">
            <a:off x="1429956" y="848605"/>
            <a:ext cx="6177366" cy="45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"/>
              <a:buAutoNum type="arabicPeriod"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L’equazione</a:t>
            </a:r>
            <a:r>
              <a:rPr lang="en">
                <a:solidFill>
                  <a:schemeClr val="accent5">
                    <a:lumMod val="85000"/>
                    <a:lumOff val="15000"/>
                  </a:schemeClr>
                </a:solidFill>
              </a:rPr>
              <a:t> </a:t>
            </a:r>
            <a:r>
              <a:rPr lang="en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della</a:t>
            </a:r>
            <a:r>
              <a:rPr lang="en">
                <a:solidFill>
                  <a:schemeClr val="accent5">
                    <a:lumMod val="85000"/>
                    <a:lumOff val="15000"/>
                  </a:schemeClr>
                </a:solidFill>
              </a:rPr>
              <a:t> </a:t>
            </a:r>
            <a:r>
              <a:rPr lang="en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curva</a:t>
            </a:r>
            <a:r>
              <a:rPr lang="en">
                <a:solidFill>
                  <a:schemeClr val="accent5">
                    <a:lumMod val="85000"/>
                    <a:lumOff val="15000"/>
                  </a:schemeClr>
                </a:solidFill>
              </a:rPr>
              <a:t> di </a:t>
            </a:r>
            <a:r>
              <a:rPr lang="en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Bézier</a:t>
            </a:r>
            <a:r>
              <a:rPr lang="en">
                <a:solidFill>
                  <a:schemeClr val="accent5">
                    <a:lumMod val="85000"/>
                    <a:lumOff val="15000"/>
                  </a:schemeClr>
                </a:solidFill>
              </a:rPr>
              <a:t> </a:t>
            </a:r>
            <a:r>
              <a:rPr lang="en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nella</a:t>
            </a:r>
            <a:r>
              <a:rPr lang="en">
                <a:solidFill>
                  <a:schemeClr val="accent5">
                    <a:lumMod val="85000"/>
                    <a:lumOff val="15000"/>
                  </a:schemeClr>
                </a:solidFill>
              </a:rPr>
              <a:t> </a:t>
            </a:r>
            <a:r>
              <a:rPr lang="en" b="1">
                <a:solidFill>
                  <a:schemeClr val="accent5">
                    <a:lumMod val="85000"/>
                    <a:lumOff val="15000"/>
                  </a:schemeClr>
                </a:solidFill>
              </a:rPr>
              <a:t>forma di Bernstein</a:t>
            </a:r>
            <a:r>
              <a:rPr lang="en">
                <a:solidFill>
                  <a:schemeClr val="accent5">
                    <a:lumMod val="85000"/>
                    <a:lumOff val="15000"/>
                  </a:schemeClr>
                </a:solidFill>
              </a:rPr>
              <a:t> è </a:t>
            </a:r>
            <a:r>
              <a:rPr lang="en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pari</a:t>
            </a:r>
            <a:r>
              <a:rPr lang="en">
                <a:solidFill>
                  <a:schemeClr val="accent5">
                    <a:lumMod val="85000"/>
                    <a:lumOff val="15000"/>
                  </a:schemeClr>
                </a:solidFill>
              </a:rPr>
              <a:t> a:</a:t>
            </a:r>
            <a:endParaRPr lang="en-US">
              <a:solidFill>
                <a:schemeClr val="accent5">
                  <a:lumMod val="85000"/>
                  <a:lumOff val="15000"/>
                </a:schemeClr>
              </a:solidFill>
            </a:endParaRPr>
          </a:p>
          <a:p>
            <a:pPr marL="0" indent="0" algn="r">
              <a:buFont typeface="Livvic"/>
              <a:buNone/>
            </a:pPr>
            <a:endParaRPr lang="en"/>
          </a:p>
        </p:txBody>
      </p:sp>
      <p:pic>
        <p:nvPicPr>
          <p:cNvPr id="10" name="Picture 9" descr="Diagram, venn diagram&#10;&#10;Description automatically generated">
            <a:extLst>
              <a:ext uri="{FF2B5EF4-FFF2-40B4-BE49-F238E27FC236}">
                <a16:creationId xmlns:a16="http://schemas.microsoft.com/office/drawing/2014/main" id="{34D6DC66-2CFF-DDCE-667C-31532450B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363" y="3006658"/>
            <a:ext cx="5996062" cy="1811797"/>
          </a:xfrm>
          <a:prstGeom prst="rect">
            <a:avLst/>
          </a:prstGeom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AE2ACF13-9A2F-301E-D2CA-A600704E4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240" y="2284405"/>
            <a:ext cx="2484665" cy="4930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D754FB4-66A1-E76F-10D7-8F027780D1ED}"/>
              </a:ext>
            </a:extLst>
          </p:cNvPr>
          <p:cNvSpPr/>
          <p:nvPr/>
        </p:nvSpPr>
        <p:spPr>
          <a:xfrm>
            <a:off x="570140" y="1379765"/>
            <a:ext cx="8021405" cy="1523999"/>
          </a:xfrm>
          <a:custGeom>
            <a:avLst/>
            <a:gdLst>
              <a:gd name="connsiteX0" fmla="*/ 0 w 8021405"/>
              <a:gd name="connsiteY0" fmla="*/ 0 h 1523999"/>
              <a:gd name="connsiteX1" fmla="*/ 8021405 w 8021405"/>
              <a:gd name="connsiteY1" fmla="*/ 0 h 1523999"/>
              <a:gd name="connsiteX2" fmla="*/ 8021405 w 8021405"/>
              <a:gd name="connsiteY2" fmla="*/ 1523999 h 1523999"/>
              <a:gd name="connsiteX3" fmla="*/ 0 w 8021405"/>
              <a:gd name="connsiteY3" fmla="*/ 1523999 h 1523999"/>
              <a:gd name="connsiteX4" fmla="*/ 0 w 8021405"/>
              <a:gd name="connsiteY4" fmla="*/ 0 h 1523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1405" h="1523999" extrusionOk="0">
                <a:moveTo>
                  <a:pt x="0" y="0"/>
                </a:moveTo>
                <a:cubicBezTo>
                  <a:pt x="1956380" y="124235"/>
                  <a:pt x="6604934" y="-150204"/>
                  <a:pt x="8021405" y="0"/>
                </a:cubicBezTo>
                <a:cubicBezTo>
                  <a:pt x="7932379" y="657959"/>
                  <a:pt x="7973986" y="1188862"/>
                  <a:pt x="8021405" y="1523999"/>
                </a:cubicBezTo>
                <a:cubicBezTo>
                  <a:pt x="5511217" y="1495239"/>
                  <a:pt x="908962" y="1553560"/>
                  <a:pt x="0" y="1523999"/>
                </a:cubicBezTo>
                <a:cubicBezTo>
                  <a:pt x="84066" y="1098807"/>
                  <a:pt x="88379" y="754716"/>
                  <a:pt x="0" y="0"/>
                </a:cubicBezTo>
                <a:close/>
              </a:path>
            </a:pathLst>
          </a:custGeom>
          <a:noFill/>
          <a:ln w="28575">
            <a:noFill/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10" descr="Text, letter&#10;&#10;Description automatically generated">
            <a:extLst>
              <a:ext uri="{FF2B5EF4-FFF2-40B4-BE49-F238E27FC236}">
                <a16:creationId xmlns:a16="http://schemas.microsoft.com/office/drawing/2014/main" id="{85075DB1-DBBC-3DB2-6DB9-F5B3EED373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4918" y="1407017"/>
            <a:ext cx="2192111" cy="574143"/>
          </a:xfrm>
          <a:prstGeom prst="rect">
            <a:avLst/>
          </a:prstGeom>
        </p:spPr>
      </p:pic>
      <p:pic>
        <p:nvPicPr>
          <p:cNvPr id="13" name="Picture 13" descr="Text&#10;&#10;Description automatically generated">
            <a:extLst>
              <a:ext uri="{FF2B5EF4-FFF2-40B4-BE49-F238E27FC236}">
                <a16:creationId xmlns:a16="http://schemas.microsoft.com/office/drawing/2014/main" id="{7FDACC4F-41AF-712C-2BB1-9CA590BA6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5703" y="1937621"/>
            <a:ext cx="4117521" cy="411007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B1DAA1C5-3601-7558-5627-AEB9E0C09700}"/>
              </a:ext>
            </a:extLst>
          </p:cNvPr>
          <p:cNvSpPr/>
          <p:nvPr/>
        </p:nvSpPr>
        <p:spPr>
          <a:xfrm>
            <a:off x="1429956" y="1379283"/>
            <a:ext cx="6403404" cy="152399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3327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D12F5-DB2F-1B38-D099-3C8AA15DE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56" y="2423587"/>
            <a:ext cx="3440155" cy="527400"/>
          </a:xfrm>
        </p:spPr>
        <p:txBody>
          <a:bodyPr/>
          <a:lstStyle/>
          <a:p>
            <a:r>
              <a:rPr lang="en-US" err="1">
                <a:solidFill>
                  <a:schemeClr val="bg1"/>
                </a:solidFill>
              </a:rPr>
              <a:t>Algoritmo</a:t>
            </a:r>
            <a:r>
              <a:rPr lang="en-US">
                <a:solidFill>
                  <a:schemeClr val="bg1"/>
                </a:solidFill>
              </a:rPr>
              <a:t> di De </a:t>
            </a:r>
            <a:r>
              <a:rPr lang="en-US" err="1">
                <a:solidFill>
                  <a:schemeClr val="bg1"/>
                </a:solidFill>
              </a:rPr>
              <a:t>Casteljau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894C45-E379-B7C3-7180-93FDA5BFCEA7}"/>
              </a:ext>
            </a:extLst>
          </p:cNvPr>
          <p:cNvSpPr txBox="1"/>
          <p:nvPr/>
        </p:nvSpPr>
        <p:spPr>
          <a:xfrm>
            <a:off x="5044420" y="1143706"/>
            <a:ext cx="3878134" cy="523220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Montserrat"/>
            </a:endParaRPr>
          </a:p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BCEAD7-4AB3-DCD8-8B21-46CD630781B2}"/>
              </a:ext>
            </a:extLst>
          </p:cNvPr>
          <p:cNvSpPr txBox="1"/>
          <p:nvPr/>
        </p:nvSpPr>
        <p:spPr>
          <a:xfrm>
            <a:off x="-1058635" y="975633"/>
            <a:ext cx="376373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Montserra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179E6E-A9B0-C0E2-4E80-7DE013EE6DC8}"/>
              </a:ext>
            </a:extLst>
          </p:cNvPr>
          <p:cNvSpPr txBox="1"/>
          <p:nvPr/>
        </p:nvSpPr>
        <p:spPr>
          <a:xfrm>
            <a:off x="-357868" y="2077811"/>
            <a:ext cx="392702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6F4086-1E9B-B4A3-EEFD-E55E0F7512D4}"/>
              </a:ext>
            </a:extLst>
          </p:cNvPr>
          <p:cNvSpPr txBox="1"/>
          <p:nvPr/>
        </p:nvSpPr>
        <p:spPr>
          <a:xfrm>
            <a:off x="4867275" y="1513114"/>
            <a:ext cx="4151539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latin typeface="Montserrat"/>
              </a:rPr>
              <a:t>L’algoritmo</a:t>
            </a:r>
            <a:r>
              <a:rPr lang="en-US">
                <a:latin typeface="Montserrat"/>
              </a:rPr>
              <a:t> di De </a:t>
            </a:r>
            <a:r>
              <a:rPr lang="en-US" err="1">
                <a:latin typeface="Montserrat"/>
              </a:rPr>
              <a:t>Casteljau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permette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costruire</a:t>
            </a:r>
            <a:r>
              <a:rPr lang="en-US">
                <a:latin typeface="Montserrat"/>
              </a:rPr>
              <a:t> la </a:t>
            </a:r>
            <a:r>
              <a:rPr lang="en-US" err="1">
                <a:latin typeface="Montserrat"/>
              </a:rPr>
              <a:t>curva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Bézier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associata</a:t>
            </a:r>
            <a:r>
              <a:rPr lang="en-US">
                <a:latin typeface="Montserrat"/>
              </a:rPr>
              <a:t> al </a:t>
            </a:r>
            <a:r>
              <a:rPr lang="en-US" err="1">
                <a:latin typeface="Montserrat"/>
              </a:rPr>
              <a:t>vettore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punti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Controllo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assegnato</a:t>
            </a:r>
            <a:r>
              <a:rPr lang="en-US">
                <a:latin typeface="Montserrat"/>
              </a:rPr>
              <a:t>, </a:t>
            </a:r>
            <a:r>
              <a:rPr lang="en-US" err="1">
                <a:latin typeface="Montserrat"/>
              </a:rPr>
              <a:t>lavorando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su</a:t>
            </a:r>
            <a:r>
              <a:rPr lang="en-US">
                <a:latin typeface="Montserrat"/>
              </a:rPr>
              <a:t> </a:t>
            </a:r>
            <a:r>
              <a:rPr lang="en-US" b="1" err="1">
                <a:latin typeface="Montserrat"/>
              </a:rPr>
              <a:t>combinazioni</a:t>
            </a:r>
            <a:r>
              <a:rPr lang="en-US" b="1">
                <a:latin typeface="Montserrat"/>
              </a:rPr>
              <a:t> </a:t>
            </a:r>
            <a:r>
              <a:rPr lang="en-US" b="1" err="1">
                <a:latin typeface="Montserrat"/>
              </a:rPr>
              <a:t>lineari</a:t>
            </a:r>
            <a:r>
              <a:rPr lang="en-US">
                <a:latin typeface="Montserrat"/>
              </a:rPr>
              <a:t>. </a:t>
            </a:r>
            <a:r>
              <a:rPr lang="en-US" err="1">
                <a:latin typeface="Montserrat"/>
              </a:rPr>
              <a:t>Fissato</a:t>
            </a:r>
            <a:r>
              <a:rPr lang="en-US">
                <a:latin typeface="Montserrat"/>
              </a:rPr>
              <a:t> un </a:t>
            </a:r>
            <a:r>
              <a:rPr lang="en-US" err="1">
                <a:latin typeface="Montserrat"/>
              </a:rPr>
              <a:t>valore</a:t>
            </a:r>
            <a:r>
              <a:rPr lang="en-US">
                <a:latin typeface="Montserrat"/>
              </a:rPr>
              <a:t> t∈[0,1],  </a:t>
            </a:r>
            <a:r>
              <a:rPr lang="en-US" err="1">
                <a:latin typeface="Montserrat"/>
              </a:rPr>
              <a:t>esso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permette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calcolare</a:t>
            </a:r>
            <a:r>
              <a:rPr lang="en-US">
                <a:latin typeface="Montserrat"/>
              </a:rPr>
              <a:t> il punto </a:t>
            </a:r>
            <a:r>
              <a:rPr lang="en-US" err="1">
                <a:latin typeface="Montserrat"/>
              </a:rPr>
              <a:t>corrispondente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sulla</a:t>
            </a:r>
            <a:r>
              <a:rPr lang="en-US">
                <a:latin typeface="Montserrat"/>
              </a:rPr>
              <a:t> </a:t>
            </a:r>
            <a:r>
              <a:rPr lang="en-US" b="1" err="1">
                <a:latin typeface="Montserrat"/>
              </a:rPr>
              <a:t>curva</a:t>
            </a:r>
            <a:r>
              <a:rPr lang="en-US" b="1">
                <a:latin typeface="Montserrat"/>
              </a:rPr>
              <a:t> C(t)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mediante</a:t>
            </a:r>
            <a:r>
              <a:rPr lang="en-US">
                <a:latin typeface="Montserrat"/>
              </a:rPr>
              <a:t> </a:t>
            </a:r>
            <a:r>
              <a:rPr lang="en-US" b="1" err="1">
                <a:latin typeface="Montserrat"/>
              </a:rPr>
              <a:t>interpolazioni</a:t>
            </a:r>
            <a:r>
              <a:rPr lang="en-US" b="1">
                <a:latin typeface="Montserrat"/>
              </a:rPr>
              <a:t> </a:t>
            </a:r>
            <a:r>
              <a:rPr lang="en-US" b="1" err="1">
                <a:latin typeface="Montserrat"/>
              </a:rPr>
              <a:t>lineari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ripetute</a:t>
            </a:r>
            <a:r>
              <a:rPr lang="en-US">
                <a:latin typeface="Montserrat"/>
              </a:rPr>
              <a:t> a </a:t>
            </a:r>
            <a:r>
              <a:rPr lang="en-US" err="1">
                <a:latin typeface="Montserrat"/>
              </a:rPr>
              <a:t>partire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dai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punti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controllo</a:t>
            </a:r>
            <a:endParaRPr lang="en-US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02090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sellaDiTesto 7">
            <a:extLst>
              <a:ext uri="{FF2B5EF4-FFF2-40B4-BE49-F238E27FC236}">
                <a16:creationId xmlns:a16="http://schemas.microsoft.com/office/drawing/2014/main" id="{C1310E87-6322-46C7-2E23-47D4D721D14B}"/>
              </a:ext>
            </a:extLst>
          </p:cNvPr>
          <p:cNvSpPr txBox="1"/>
          <p:nvPr/>
        </p:nvSpPr>
        <p:spPr>
          <a:xfrm>
            <a:off x="930577" y="2981606"/>
            <a:ext cx="7778457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171450" indent="-171450">
              <a:buChar char="•"/>
            </a:pPr>
            <a:r>
              <a:rPr lang="en" sz="1200" b="0">
                <a:latin typeface="Montserrat"/>
              </a:rPr>
              <a:t>In </a:t>
            </a:r>
            <a:r>
              <a:rPr lang="en" sz="1200" b="0" err="1">
                <a:latin typeface="Montserrat"/>
              </a:rPr>
              <a:t>generale</a:t>
            </a:r>
            <a:r>
              <a:rPr lang="en" sz="1200" b="0">
                <a:latin typeface="Montserrat"/>
              </a:rPr>
              <a:t>, </a:t>
            </a:r>
            <a:r>
              <a:rPr lang="en" sz="1200" b="0" err="1">
                <a:latin typeface="Montserrat"/>
              </a:rPr>
              <a:t>dati</a:t>
            </a:r>
            <a:r>
              <a:rPr lang="en" sz="1200" b="0">
                <a:latin typeface="Montserrat"/>
              </a:rPr>
              <a:t> n+1 </a:t>
            </a:r>
            <a:r>
              <a:rPr lang="en" sz="1200" b="0" err="1">
                <a:latin typeface="Montserrat"/>
              </a:rPr>
              <a:t>punti</a:t>
            </a:r>
            <a:r>
              <a:rPr lang="en" sz="1200" b="0">
                <a:latin typeface="Montserrat"/>
              </a:rPr>
              <a:t>, la </a:t>
            </a:r>
            <a:r>
              <a:rPr lang="en" sz="1200" b="0" err="1">
                <a:latin typeface="Montserrat"/>
              </a:rPr>
              <a:t>curva</a:t>
            </a:r>
            <a:r>
              <a:rPr lang="en" sz="1200" b="0">
                <a:latin typeface="Montserrat"/>
              </a:rPr>
              <a:t> di </a:t>
            </a:r>
            <a:r>
              <a:rPr lang="en" sz="1200" b="1" err="1">
                <a:latin typeface="Montserrat"/>
              </a:rPr>
              <a:t>grado</a:t>
            </a:r>
            <a:r>
              <a:rPr lang="en" sz="1200" b="1">
                <a:latin typeface="Montserrat"/>
              </a:rPr>
              <a:t> n </a:t>
            </a:r>
            <a:r>
              <a:rPr lang="en" sz="1200" b="0">
                <a:latin typeface="Montserrat"/>
              </a:rPr>
              <a:t>è data </a:t>
            </a:r>
            <a:r>
              <a:rPr lang="en" sz="1200" b="0" err="1">
                <a:latin typeface="Montserrat"/>
              </a:rPr>
              <a:t>dalla</a:t>
            </a:r>
            <a:r>
              <a:rPr lang="en" sz="1200" b="0">
                <a:latin typeface="Montserrat"/>
              </a:rPr>
              <a:t> </a:t>
            </a:r>
            <a:r>
              <a:rPr lang="en" sz="1200" b="0" err="1">
                <a:latin typeface="Montserrat"/>
              </a:rPr>
              <a:t>seguente</a:t>
            </a:r>
            <a:r>
              <a:rPr lang="en" sz="1200" b="0">
                <a:latin typeface="Montserrat"/>
              </a:rPr>
              <a:t> </a:t>
            </a:r>
            <a:r>
              <a:rPr lang="en" sz="1200" b="0" err="1">
                <a:latin typeface="Montserrat"/>
              </a:rPr>
              <a:t>equazione</a:t>
            </a:r>
            <a:r>
              <a:rPr lang="en" sz="1200" b="0">
                <a:latin typeface="Montserrat"/>
              </a:rPr>
              <a:t> di </a:t>
            </a:r>
            <a:r>
              <a:rPr lang="en" sz="1200" b="0" err="1">
                <a:latin typeface="Montserrat"/>
              </a:rPr>
              <a:t>ricorrenza</a:t>
            </a:r>
            <a:r>
              <a:rPr lang="en" sz="1200" b="0">
                <a:latin typeface="Montserrat"/>
              </a:rPr>
              <a:t>:</a:t>
            </a:r>
            <a:endParaRPr lang="it-IT" sz="1200"/>
          </a:p>
        </p:txBody>
      </p:sp>
      <p:pic>
        <p:nvPicPr>
          <p:cNvPr id="9" name="Picture 26" descr="A picture containing text&#10;&#10;Description automatically generated">
            <a:extLst>
              <a:ext uri="{FF2B5EF4-FFF2-40B4-BE49-F238E27FC236}">
                <a16:creationId xmlns:a16="http://schemas.microsoft.com/office/drawing/2014/main" id="{0F332FCA-0461-7729-540F-FC5133F0E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233" y="3255662"/>
            <a:ext cx="6369755" cy="544360"/>
          </a:xfrm>
          <a:prstGeom prst="rect">
            <a:avLst/>
          </a:prstGeom>
        </p:spPr>
      </p:pic>
      <p:sp>
        <p:nvSpPr>
          <p:cNvPr id="10" name="TextBox 27">
            <a:extLst>
              <a:ext uri="{FF2B5EF4-FFF2-40B4-BE49-F238E27FC236}">
                <a16:creationId xmlns:a16="http://schemas.microsoft.com/office/drawing/2014/main" id="{F06C4569-7384-9061-65AB-404BDF1B1344}"/>
              </a:ext>
            </a:extLst>
          </p:cNvPr>
          <p:cNvSpPr txBox="1"/>
          <p:nvPr/>
        </p:nvSpPr>
        <p:spPr>
          <a:xfrm>
            <a:off x="3220103" y="879987"/>
            <a:ext cx="287533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Procedura</a:t>
            </a:r>
            <a:r>
              <a:rPr lang="en-US" sz="20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 </a:t>
            </a:r>
            <a:r>
              <a:rPr lang="en-US" sz="20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Operativa</a:t>
            </a:r>
            <a:endParaRPr lang="en-US" sz="2000">
              <a:solidFill>
                <a:schemeClr val="accent5">
                  <a:lumMod val="85000"/>
                  <a:lumOff val="15000"/>
                </a:schemeClr>
              </a:solidFill>
              <a:latin typeface="Montserrat"/>
            </a:endParaRPr>
          </a:p>
        </p:txBody>
      </p:sp>
      <p:sp>
        <p:nvSpPr>
          <p:cNvPr id="2" name="CasellaDiTesto 7">
            <a:extLst>
              <a:ext uri="{FF2B5EF4-FFF2-40B4-BE49-F238E27FC236}">
                <a16:creationId xmlns:a16="http://schemas.microsoft.com/office/drawing/2014/main" id="{23004606-C549-926C-D32A-3577209BFBD2}"/>
              </a:ext>
            </a:extLst>
          </p:cNvPr>
          <p:cNvSpPr txBox="1"/>
          <p:nvPr/>
        </p:nvSpPr>
        <p:spPr>
          <a:xfrm>
            <a:off x="1004332" y="1504722"/>
            <a:ext cx="7128590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171450" indent="-171450">
              <a:buChar char="•"/>
            </a:pPr>
            <a:r>
              <a:rPr lang="en" sz="1200">
                <a:latin typeface="Montserrat"/>
              </a:rPr>
              <a:t>La </a:t>
            </a:r>
            <a:r>
              <a:rPr lang="en" sz="1200" err="1">
                <a:latin typeface="Montserrat"/>
              </a:rPr>
              <a:t>procedura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operativa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prevede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che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ogni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lato</a:t>
            </a:r>
            <a:r>
              <a:rPr lang="en" sz="1200">
                <a:latin typeface="Montserrat"/>
              </a:rPr>
              <a:t> del </a:t>
            </a:r>
            <a:r>
              <a:rPr lang="en" sz="1200" err="1">
                <a:latin typeface="Montserrat"/>
              </a:rPr>
              <a:t>poligono</a:t>
            </a:r>
            <a:r>
              <a:rPr lang="en" sz="1200">
                <a:latin typeface="Montserrat"/>
              </a:rPr>
              <a:t> di </a:t>
            </a:r>
            <a:r>
              <a:rPr lang="en" sz="1200" err="1">
                <a:latin typeface="Montserrat"/>
              </a:rPr>
              <a:t>controllo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venga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diviso</a:t>
            </a:r>
            <a:r>
              <a:rPr lang="en" sz="1200">
                <a:latin typeface="Montserrat"/>
              </a:rPr>
              <a:t> in due parti </a:t>
            </a:r>
            <a:r>
              <a:rPr lang="en" sz="1200" err="1">
                <a:latin typeface="Montserrat"/>
              </a:rPr>
              <a:t>formando</a:t>
            </a:r>
            <a:r>
              <a:rPr lang="en" sz="1200">
                <a:latin typeface="Montserrat"/>
              </a:rPr>
              <a:t> un nuovo punto. I </a:t>
            </a:r>
            <a:r>
              <a:rPr lang="en" sz="1200" err="1">
                <a:latin typeface="Montserrat"/>
              </a:rPr>
              <a:t>nuovi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punti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calcolati</a:t>
            </a:r>
            <a:r>
              <a:rPr lang="en" sz="1200">
                <a:latin typeface="Montserrat"/>
              </a:rPr>
              <a:t>, </a:t>
            </a:r>
            <a:r>
              <a:rPr lang="en" sz="1200" err="1">
                <a:latin typeface="Montserrat"/>
              </a:rPr>
              <a:t>collegati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tra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loro</a:t>
            </a:r>
            <a:r>
              <a:rPr lang="en" sz="1200">
                <a:latin typeface="Montserrat"/>
              </a:rPr>
              <a:t>, </a:t>
            </a:r>
            <a:r>
              <a:rPr lang="en" sz="1200" err="1">
                <a:latin typeface="Montserrat"/>
              </a:rPr>
              <a:t>determinano</a:t>
            </a:r>
            <a:r>
              <a:rPr lang="en" sz="1200">
                <a:latin typeface="Montserrat"/>
              </a:rPr>
              <a:t> un </a:t>
            </a:r>
            <a:r>
              <a:rPr lang="en" sz="1200" err="1">
                <a:latin typeface="Montserrat"/>
              </a:rPr>
              <a:t>poligono</a:t>
            </a:r>
            <a:r>
              <a:rPr lang="en" sz="1200">
                <a:latin typeface="Montserrat"/>
              </a:rPr>
              <a:t> con n-1 lati. </a:t>
            </a:r>
            <a:r>
              <a:rPr lang="en" sz="1200" err="1">
                <a:latin typeface="Montserrat"/>
              </a:rPr>
              <a:t>Ognuno</a:t>
            </a:r>
            <a:r>
              <a:rPr lang="en" sz="1200">
                <a:latin typeface="Montserrat"/>
              </a:rPr>
              <a:t> di </a:t>
            </a:r>
            <a:r>
              <a:rPr lang="en" sz="1200" err="1">
                <a:latin typeface="Montserrat"/>
              </a:rPr>
              <a:t>questi</a:t>
            </a:r>
            <a:r>
              <a:rPr lang="en" sz="1200">
                <a:latin typeface="Montserrat"/>
              </a:rPr>
              <a:t> n-1 lati </a:t>
            </a:r>
            <a:r>
              <a:rPr lang="en" sz="1200" err="1">
                <a:latin typeface="Montserrat"/>
              </a:rPr>
              <a:t>viene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suddiviso</a:t>
            </a:r>
            <a:r>
              <a:rPr lang="en" sz="1200">
                <a:latin typeface="Montserrat"/>
              </a:rPr>
              <a:t> in due parti </a:t>
            </a:r>
            <a:r>
              <a:rPr lang="en" sz="1200" err="1">
                <a:latin typeface="Montserrat"/>
              </a:rPr>
              <a:t>dando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luogo</a:t>
            </a:r>
            <a:r>
              <a:rPr lang="en" sz="1200">
                <a:latin typeface="Montserrat"/>
              </a:rPr>
              <a:t> ad </a:t>
            </a:r>
            <a:r>
              <a:rPr lang="en" sz="1200" err="1">
                <a:latin typeface="Montserrat"/>
              </a:rPr>
              <a:t>una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batteria</a:t>
            </a:r>
            <a:r>
              <a:rPr lang="en" sz="1200">
                <a:latin typeface="Montserrat"/>
              </a:rPr>
              <a:t> di </a:t>
            </a:r>
            <a:r>
              <a:rPr lang="en" sz="1200" err="1">
                <a:latin typeface="Montserrat"/>
              </a:rPr>
              <a:t>nuovi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punti</a:t>
            </a:r>
            <a:r>
              <a:rPr lang="en" sz="1200">
                <a:latin typeface="Montserrat"/>
              </a:rPr>
              <a:t>. </a:t>
            </a:r>
            <a:r>
              <a:rPr lang="en" sz="1200" err="1">
                <a:latin typeface="Montserrat"/>
              </a:rPr>
              <a:t>Questi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nuovi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punti</a:t>
            </a:r>
            <a:r>
              <a:rPr lang="en" sz="1200">
                <a:latin typeface="Montserrat"/>
              </a:rPr>
              <a:t>, </a:t>
            </a:r>
            <a:r>
              <a:rPr lang="en" sz="1200" err="1">
                <a:latin typeface="Montserrat"/>
              </a:rPr>
              <a:t>collegati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tra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loro</a:t>
            </a:r>
            <a:r>
              <a:rPr lang="en" sz="1200">
                <a:latin typeface="Montserrat"/>
              </a:rPr>
              <a:t>, </a:t>
            </a:r>
            <a:r>
              <a:rPr lang="en" sz="1200" err="1">
                <a:latin typeface="Montserrat"/>
              </a:rPr>
              <a:t>determinano</a:t>
            </a:r>
            <a:r>
              <a:rPr lang="en" sz="1200">
                <a:latin typeface="Montserrat"/>
              </a:rPr>
              <a:t> un </a:t>
            </a:r>
            <a:r>
              <a:rPr lang="en" sz="1200" err="1">
                <a:latin typeface="Montserrat"/>
              </a:rPr>
              <a:t>poligono</a:t>
            </a:r>
            <a:r>
              <a:rPr lang="en" sz="1200">
                <a:latin typeface="Montserrat"/>
              </a:rPr>
              <a:t> con n-2 lati. </a:t>
            </a:r>
            <a:r>
              <a:rPr lang="en" sz="1200" err="1">
                <a:latin typeface="Montserrat"/>
              </a:rPr>
              <a:t>Così</a:t>
            </a:r>
            <a:r>
              <a:rPr lang="en" sz="1200">
                <a:latin typeface="Montserrat"/>
              </a:rPr>
              <a:t> procedendo </a:t>
            </a:r>
            <a:r>
              <a:rPr lang="en" sz="1200" err="1">
                <a:latin typeface="Montserrat"/>
              </a:rPr>
              <a:t>si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ottiene</a:t>
            </a:r>
            <a:r>
              <a:rPr lang="en" sz="1200">
                <a:latin typeface="Montserrat"/>
              </a:rPr>
              <a:t> al </a:t>
            </a:r>
            <a:r>
              <a:rPr lang="en" sz="1200" err="1">
                <a:latin typeface="Montserrat"/>
              </a:rPr>
              <a:t>termine</a:t>
            </a:r>
            <a:r>
              <a:rPr lang="en" sz="1200">
                <a:latin typeface="Montserrat"/>
              </a:rPr>
              <a:t> un solo </a:t>
            </a:r>
            <a:r>
              <a:rPr lang="en" sz="1200" err="1">
                <a:latin typeface="Montserrat"/>
              </a:rPr>
              <a:t>lato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che</a:t>
            </a:r>
            <a:r>
              <a:rPr lang="en" sz="1200">
                <a:latin typeface="Montserrat"/>
              </a:rPr>
              <a:t>, </a:t>
            </a:r>
            <a:r>
              <a:rPr lang="en" sz="1200" err="1">
                <a:latin typeface="Montserrat"/>
              </a:rPr>
              <a:t>suddiviso</a:t>
            </a:r>
            <a:r>
              <a:rPr lang="en" sz="1200">
                <a:latin typeface="Montserrat"/>
              </a:rPr>
              <a:t> in due parti </a:t>
            </a:r>
            <a:r>
              <a:rPr lang="en" sz="1200" err="1">
                <a:latin typeface="Montserrat"/>
              </a:rPr>
              <a:t>permette</a:t>
            </a:r>
            <a:r>
              <a:rPr lang="en" sz="1200">
                <a:latin typeface="Montserrat"/>
              </a:rPr>
              <a:t> di </a:t>
            </a:r>
            <a:r>
              <a:rPr lang="en" sz="1200" err="1">
                <a:latin typeface="Montserrat"/>
              </a:rPr>
              <a:t>determinare</a:t>
            </a:r>
            <a:r>
              <a:rPr lang="en" sz="1200">
                <a:latin typeface="Montserrat"/>
              </a:rPr>
              <a:t> il punto </a:t>
            </a:r>
            <a:r>
              <a:rPr lang="en" sz="1200" err="1">
                <a:latin typeface="Montserrat"/>
              </a:rPr>
              <a:t>sulla</a:t>
            </a:r>
            <a:r>
              <a:rPr lang="en" sz="1200">
                <a:latin typeface="Montserrat"/>
              </a:rPr>
              <a:t> </a:t>
            </a:r>
            <a:r>
              <a:rPr lang="en" sz="1200" err="1">
                <a:latin typeface="Montserrat"/>
              </a:rPr>
              <a:t>curva</a:t>
            </a:r>
            <a:r>
              <a:rPr lang="en" sz="1200">
                <a:latin typeface="Montserrat"/>
              </a:rPr>
              <a:t>.</a:t>
            </a:r>
            <a:endParaRPr lang="en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183180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/>
          <p:nvPr/>
        </p:nvSpPr>
        <p:spPr>
          <a:xfrm>
            <a:off x="326961" y="254908"/>
            <a:ext cx="3287406" cy="4634793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72C74E-774A-6F0C-F3C2-6F1BF6B12C43}"/>
              </a:ext>
            </a:extLst>
          </p:cNvPr>
          <p:cNvSpPr txBox="1"/>
          <p:nvPr/>
        </p:nvSpPr>
        <p:spPr>
          <a:xfrm>
            <a:off x="838301" y="1948184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err="1">
                <a:solidFill>
                  <a:schemeClr val="bg1"/>
                </a:solidFill>
                <a:latin typeface="Montserrat"/>
              </a:rPr>
              <a:t>Curva</a:t>
            </a:r>
            <a:r>
              <a:rPr lang="en-US" sz="2000" b="1">
                <a:solidFill>
                  <a:schemeClr val="bg1"/>
                </a:solidFill>
                <a:latin typeface="Montserrat"/>
              </a:rPr>
              <a:t> di Grado 1</a:t>
            </a:r>
            <a:endParaRPr lang="en-US" sz="2000" b="1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6FE39A-DC9C-A2E1-1522-8341164C49BF}"/>
              </a:ext>
            </a:extLst>
          </p:cNvPr>
          <p:cNvSpPr txBox="1"/>
          <p:nvPr/>
        </p:nvSpPr>
        <p:spPr>
          <a:xfrm>
            <a:off x="4207388" y="1729120"/>
            <a:ext cx="5022149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05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Un punto qualsiasi della curva C(t) compreso tra di essi sarà:</a:t>
            </a:r>
            <a:endParaRPr lang="en-US" sz="1050">
              <a:solidFill>
                <a:schemeClr val="accent5">
                  <a:lumMod val="85000"/>
                  <a:lumOff val="15000"/>
                </a:schemeClr>
              </a:solidFill>
              <a:latin typeface="Montserrat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23F57DE-4426-F69A-9C1B-0235FA932649}"/>
              </a:ext>
            </a:extLst>
          </p:cNvPr>
          <p:cNvSpPr txBox="1"/>
          <p:nvPr/>
        </p:nvSpPr>
        <p:spPr>
          <a:xfrm>
            <a:off x="599064" y="2344221"/>
            <a:ext cx="2743199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sz="1200">
                <a:solidFill>
                  <a:schemeClr val="bg1"/>
                </a:solidFill>
                <a:latin typeface="Montserrat"/>
              </a:rPr>
              <a:t>Per una curva di grado 1, dati due punti del piano </a:t>
            </a:r>
            <a:r>
              <a:rPr lang="it-IT" sz="1200" b="1">
                <a:solidFill>
                  <a:schemeClr val="bg1"/>
                </a:solidFill>
                <a:latin typeface="Montserrat"/>
              </a:rPr>
              <a:t>P0</a:t>
            </a:r>
            <a:r>
              <a:rPr lang="it-IT" sz="1200">
                <a:solidFill>
                  <a:schemeClr val="bg1"/>
                </a:solidFill>
                <a:latin typeface="Montserrat"/>
              </a:rPr>
              <a:t> e </a:t>
            </a:r>
            <a:r>
              <a:rPr lang="it-IT" sz="1200" b="1">
                <a:solidFill>
                  <a:schemeClr val="bg1"/>
                </a:solidFill>
                <a:latin typeface="Montserrat"/>
              </a:rPr>
              <a:t>P1</a:t>
            </a:r>
            <a:endParaRPr lang="it-IT" sz="1200">
              <a:solidFill>
                <a:schemeClr val="bg1"/>
              </a:solidFill>
              <a:latin typeface="Montserrat"/>
            </a:endParaRPr>
          </a:p>
        </p:txBody>
      </p:sp>
      <p:pic>
        <p:nvPicPr>
          <p:cNvPr id="4" name="Picture 27" descr="Diagram&#10;&#10;Description automatically generated">
            <a:extLst>
              <a:ext uri="{FF2B5EF4-FFF2-40B4-BE49-F238E27FC236}">
                <a16:creationId xmlns:a16="http://schemas.microsoft.com/office/drawing/2014/main" id="{A9BE0E59-BE96-3C53-5999-6DB179BD4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446" y="2988357"/>
            <a:ext cx="4083755" cy="574716"/>
          </a:xfrm>
          <a:prstGeom prst="rect">
            <a:avLst/>
          </a:prstGeom>
        </p:spPr>
      </p:pic>
      <p:pic>
        <p:nvPicPr>
          <p:cNvPr id="9" name="Picture 30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504DCC05-E936-283E-1923-8C4A79440D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4787" y="2213030"/>
            <a:ext cx="3808588" cy="579284"/>
          </a:xfrm>
          <a:prstGeom prst="rect">
            <a:avLst/>
          </a:prstGeom>
          <a:ln w="28575"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2512743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/>
          <p:nvPr/>
        </p:nvSpPr>
        <p:spPr>
          <a:xfrm>
            <a:off x="326961" y="268515"/>
            <a:ext cx="3287406" cy="4621186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72C74E-774A-6F0C-F3C2-6F1BF6B12C43}"/>
              </a:ext>
            </a:extLst>
          </p:cNvPr>
          <p:cNvSpPr txBox="1"/>
          <p:nvPr/>
        </p:nvSpPr>
        <p:spPr>
          <a:xfrm>
            <a:off x="850801" y="954862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err="1">
                <a:solidFill>
                  <a:schemeClr val="bg1"/>
                </a:solidFill>
                <a:latin typeface="Montserrat"/>
              </a:rPr>
              <a:t>Curva</a:t>
            </a:r>
            <a:r>
              <a:rPr lang="en-US" sz="2000" b="1">
                <a:solidFill>
                  <a:schemeClr val="bg1"/>
                </a:solidFill>
                <a:latin typeface="Montserrat"/>
              </a:rPr>
              <a:t> di Grado 2</a:t>
            </a:r>
            <a:endParaRPr lang="en-US" sz="2000" b="1">
              <a:solidFill>
                <a:schemeClr val="bg1"/>
              </a:solidFill>
            </a:endParaRPr>
          </a:p>
        </p:txBody>
      </p:sp>
      <p:pic>
        <p:nvPicPr>
          <p:cNvPr id="12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E4C8C8CE-F335-203A-68B7-7B0281F98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86" y="3486488"/>
            <a:ext cx="2263638" cy="1291443"/>
          </a:xfrm>
          <a:prstGeom prst="rect">
            <a:avLst/>
          </a:prstGeom>
        </p:spPr>
      </p:pic>
      <p:pic>
        <p:nvPicPr>
          <p:cNvPr id="13" name="Picture 13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9F4A1340-2713-838D-D4BA-84EB9B2B0A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3828" y="3533005"/>
            <a:ext cx="2216311" cy="128909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96FE39A-DC9C-A2E1-1522-8341164C49BF}"/>
              </a:ext>
            </a:extLst>
          </p:cNvPr>
          <p:cNvSpPr txBox="1"/>
          <p:nvPr/>
        </p:nvSpPr>
        <p:spPr>
          <a:xfrm>
            <a:off x="3794890" y="271609"/>
            <a:ext cx="5022149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err="1">
                <a:latin typeface="Montserrat"/>
              </a:rPr>
              <a:t>L'equazione</a:t>
            </a:r>
            <a:r>
              <a:rPr lang="en-US" sz="1050">
                <a:latin typeface="Montserrat"/>
              </a:rPr>
              <a:t> </a:t>
            </a:r>
            <a:r>
              <a:rPr lang="en-US" sz="1050" err="1">
                <a:latin typeface="Montserrat"/>
              </a:rPr>
              <a:t>dei</a:t>
            </a:r>
            <a:r>
              <a:rPr lang="en-US" sz="1050">
                <a:latin typeface="Montserrat"/>
              </a:rPr>
              <a:t> </a:t>
            </a:r>
            <a:r>
              <a:rPr lang="en-US" sz="1050" err="1">
                <a:latin typeface="Montserrat"/>
              </a:rPr>
              <a:t>punti</a:t>
            </a:r>
            <a:r>
              <a:rPr lang="en-US" sz="1050">
                <a:latin typeface="Montserrat"/>
              </a:rPr>
              <a:t> </a:t>
            </a:r>
            <a:r>
              <a:rPr lang="en-US" sz="1050" err="1">
                <a:latin typeface="Montserrat"/>
              </a:rPr>
              <a:t>della</a:t>
            </a:r>
            <a:r>
              <a:rPr lang="en-US" sz="1050">
                <a:latin typeface="Montserrat"/>
              </a:rPr>
              <a:t> </a:t>
            </a:r>
            <a:r>
              <a:rPr lang="en-US" sz="1050" err="1">
                <a:latin typeface="Montserrat"/>
              </a:rPr>
              <a:t>curva</a:t>
            </a:r>
            <a:r>
              <a:rPr lang="en-US" sz="1050">
                <a:latin typeface="Montserrat"/>
              </a:rPr>
              <a:t> </a:t>
            </a:r>
            <a:r>
              <a:rPr lang="en-US" sz="1050" err="1">
                <a:latin typeface="Montserrat"/>
              </a:rPr>
              <a:t>così</a:t>
            </a:r>
            <a:r>
              <a:rPr lang="en-US" sz="1050">
                <a:latin typeface="Montserrat"/>
              </a:rPr>
              <a:t> </a:t>
            </a:r>
            <a:r>
              <a:rPr lang="en-US" sz="1050" err="1">
                <a:latin typeface="Montserrat"/>
              </a:rPr>
              <a:t>ottenuta</a:t>
            </a:r>
            <a:r>
              <a:rPr lang="en-US" sz="1050">
                <a:latin typeface="Montserrat"/>
              </a:rPr>
              <a:t> per </a:t>
            </a:r>
            <a:r>
              <a:rPr lang="en-US" sz="1050" err="1">
                <a:latin typeface="Montserrat"/>
              </a:rPr>
              <a:t>sostituzione</a:t>
            </a:r>
            <a:r>
              <a:rPr lang="en-US" sz="1050">
                <a:latin typeface="Montserrat"/>
              </a:rPr>
              <a:t> è</a:t>
            </a:r>
            <a:r>
              <a:rPr lang="en-US" sz="1000">
                <a:latin typeface="Montserrat"/>
              </a:rPr>
              <a:t>:</a:t>
            </a:r>
          </a:p>
        </p:txBody>
      </p:sp>
      <p:pic>
        <p:nvPicPr>
          <p:cNvPr id="18" name="Picture 18" descr="Text, letter&#10;&#10;Description automatically generated">
            <a:extLst>
              <a:ext uri="{FF2B5EF4-FFF2-40B4-BE49-F238E27FC236}">
                <a16:creationId xmlns:a16="http://schemas.microsoft.com/office/drawing/2014/main" id="{4B88C5D2-886C-05D3-6091-D8153212E4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3" r="140" b="43200"/>
          <a:stretch/>
        </p:blipFill>
        <p:spPr>
          <a:xfrm>
            <a:off x="3832163" y="2204088"/>
            <a:ext cx="5022149" cy="501668"/>
          </a:xfrm>
          <a:prstGeom prst="rect">
            <a:avLst/>
          </a:prstGeom>
        </p:spPr>
      </p:pic>
      <p:pic>
        <p:nvPicPr>
          <p:cNvPr id="19" name="Picture 19" descr="A picture containing watch, gauge&#10;&#10;Description automatically generated">
            <a:extLst>
              <a:ext uri="{FF2B5EF4-FFF2-40B4-BE49-F238E27FC236}">
                <a16:creationId xmlns:a16="http://schemas.microsoft.com/office/drawing/2014/main" id="{367FF2A8-4197-AB06-3523-6FDFB1A9E3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9873" y="2801023"/>
            <a:ext cx="3230033" cy="37542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FAA77D1B-F443-1477-70C4-5C66570267F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9162" b="10662"/>
          <a:stretch/>
        </p:blipFill>
        <p:spPr>
          <a:xfrm>
            <a:off x="5313189" y="785308"/>
            <a:ext cx="1927188" cy="24343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F4B2B76C-B32C-3A1E-F7BB-FB6454740F0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1757" b="22906"/>
          <a:stretch/>
        </p:blipFill>
        <p:spPr>
          <a:xfrm>
            <a:off x="5313189" y="1253576"/>
            <a:ext cx="1940036" cy="24343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6017396-D0FC-0EEF-305A-FCFD2C963FF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7880"/>
          <a:stretch/>
        </p:blipFill>
        <p:spPr>
          <a:xfrm>
            <a:off x="5306544" y="1778415"/>
            <a:ext cx="1927188" cy="28724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23F57DE-4426-F69A-9C1B-0235FA932649}"/>
              </a:ext>
            </a:extLst>
          </p:cNvPr>
          <p:cNvSpPr txBox="1"/>
          <p:nvPr/>
        </p:nvSpPr>
        <p:spPr>
          <a:xfrm>
            <a:off x="599064" y="1350899"/>
            <a:ext cx="2743199" cy="28931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  <a:latin typeface="Montserrat"/>
              </a:rPr>
              <a:t>Dati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tre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punti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b="1">
                <a:solidFill>
                  <a:schemeClr val="bg1"/>
                </a:solidFill>
                <a:latin typeface="Montserrat"/>
              </a:rPr>
              <a:t>P0, P1 ,P2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vengono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create due </a:t>
            </a:r>
            <a:r>
              <a:rPr lang="en-US" sz="1200" b="1">
                <a:solidFill>
                  <a:schemeClr val="bg1"/>
                </a:solidFill>
                <a:latin typeface="Montserrat"/>
              </a:rPr>
              <a:t>curve di </a:t>
            </a:r>
            <a:r>
              <a:rPr lang="en-US" sz="1200" b="1" err="1">
                <a:solidFill>
                  <a:schemeClr val="bg1"/>
                </a:solidFill>
                <a:latin typeface="Montserrat"/>
              </a:rPr>
              <a:t>supporto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grado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1, date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dalle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due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cppie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punti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 P0,P1 e P1 ,P2.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Considerando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un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valore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b="1">
                <a:solidFill>
                  <a:schemeClr val="bg1"/>
                </a:solidFill>
                <a:latin typeface="Montserrat"/>
              </a:rPr>
              <a:t>t∈[0,1]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,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definiamo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due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punti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ulteriori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sui due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segmenti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la cui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unione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 genera un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ulteriore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segmento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denominato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b="1" err="1">
                <a:solidFill>
                  <a:schemeClr val="bg1"/>
                </a:solidFill>
                <a:latin typeface="Montserrat"/>
              </a:rPr>
              <a:t>poligonale</a:t>
            </a:r>
            <a:r>
              <a:rPr lang="en-US" sz="1200" b="1">
                <a:solidFill>
                  <a:schemeClr val="bg1"/>
                </a:solidFill>
                <a:latin typeface="Montserrat"/>
              </a:rPr>
              <a:t> di primo </a:t>
            </a:r>
            <a:r>
              <a:rPr lang="en-US" sz="1200" b="1" err="1">
                <a:solidFill>
                  <a:schemeClr val="bg1"/>
                </a:solidFill>
                <a:latin typeface="Montserrat"/>
              </a:rPr>
              <a:t>livello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. A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partire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da tale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segmento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 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viene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individuato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un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ulteriore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 punto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funzione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t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corrispondente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alla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curva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Bézier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grado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2.</a:t>
            </a:r>
            <a:endParaRPr lang="en-US" sz="1200">
              <a:solidFill>
                <a:schemeClr val="bg1"/>
              </a:solidFill>
            </a:endParaRPr>
          </a:p>
          <a:p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ECE00B0-35F1-EA3E-C7CE-BD2DD216CC13}"/>
              </a:ext>
            </a:extLst>
          </p:cNvPr>
          <p:cNvSpPr/>
          <p:nvPr/>
        </p:nvSpPr>
        <p:spPr>
          <a:xfrm>
            <a:off x="5214702" y="700448"/>
            <a:ext cx="2114320" cy="140954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20C24895-2B72-0CB4-F9FF-E10E1545D7D9}"/>
              </a:ext>
            </a:extLst>
          </p:cNvPr>
          <p:cNvSpPr/>
          <p:nvPr/>
        </p:nvSpPr>
        <p:spPr>
          <a:xfrm>
            <a:off x="4712500" y="2760525"/>
            <a:ext cx="3341840" cy="41733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2822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5"/>
          <p:cNvSpPr txBox="1">
            <a:spLocks noGrp="1"/>
          </p:cNvSpPr>
          <p:nvPr>
            <p:ph type="title"/>
          </p:nvPr>
        </p:nvSpPr>
        <p:spPr>
          <a:xfrm>
            <a:off x="725292" y="597185"/>
            <a:ext cx="78090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err="1">
                <a:solidFill>
                  <a:schemeClr val="bg1"/>
                </a:solidFill>
              </a:rPr>
              <a:t>Introduzione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181" name="Google Shape;181;p35"/>
          <p:cNvSpPr txBox="1">
            <a:spLocks noGrp="1"/>
          </p:cNvSpPr>
          <p:nvPr>
            <p:ph type="body" idx="1"/>
          </p:nvPr>
        </p:nvSpPr>
        <p:spPr>
          <a:xfrm>
            <a:off x="706029" y="1267273"/>
            <a:ext cx="7746047" cy="2937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it-IT" i="1">
                <a:solidFill>
                  <a:schemeClr val="bg1"/>
                </a:solidFill>
              </a:rPr>
              <a:t>Con l’affermarsi della simulazione computazionale come strumento d’indagine scientifica, la quantità di </a:t>
            </a:r>
            <a:r>
              <a:rPr lang="it-IT" b="1" i="1">
                <a:solidFill>
                  <a:schemeClr val="bg1"/>
                </a:solidFill>
              </a:rPr>
              <a:t>dati </a:t>
            </a:r>
            <a:r>
              <a:rPr lang="it-IT" i="1">
                <a:solidFill>
                  <a:schemeClr val="bg1"/>
                </a:solidFill>
              </a:rPr>
              <a:t>con cui si ha a che fare è diventata tale da rendere necessaria l’implementazione </a:t>
            </a:r>
            <a:r>
              <a:rPr lang="it-IT">
                <a:solidFill>
                  <a:schemeClr val="bg1"/>
                </a:solidFill>
              </a:rPr>
              <a:t>di metodi matematici per la visualizzazione interattiva, efficiente e dettagliata dei dati raccolti. </a:t>
            </a:r>
          </a:p>
          <a:p>
            <a:pPr marL="0" indent="0">
              <a:buSzPts val="1100"/>
              <a:buNone/>
            </a:pPr>
            <a:endParaRPr lang="it-IT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it-IT"/>
              <a:t>Difatti la </a:t>
            </a:r>
            <a:r>
              <a:rPr lang="it-IT" b="1" i="1">
                <a:solidFill>
                  <a:schemeClr val="bg1"/>
                </a:solidFill>
              </a:rPr>
              <a:t>Data science</a:t>
            </a:r>
            <a:r>
              <a:rPr lang="it-IT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it-IT"/>
              <a:t>è la scienza che estrae valore dai dati, basata su metodi scientifici e tecniche di analisi di essi, al fine trasformarli in una informazione utile. </a:t>
            </a:r>
            <a:r>
              <a:rPr lang="it-IT">
                <a:solidFill>
                  <a:schemeClr val="bg1"/>
                </a:solidFill>
              </a:rPr>
              <a:t>Si pone quindi il problema di costruire un </a:t>
            </a:r>
            <a:r>
              <a:rPr lang="it-IT" b="1">
                <a:solidFill>
                  <a:schemeClr val="bg1"/>
                </a:solidFill>
              </a:rPr>
              <a:t>modello matematico </a:t>
            </a:r>
            <a:r>
              <a:rPr lang="it-IT">
                <a:solidFill>
                  <a:schemeClr val="bg1"/>
                </a:solidFill>
              </a:rPr>
              <a:t>che descriva e rappresenti in modo attendibile un insieme di dati in maniera tale da: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it-IT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t-IT">
                <a:solidFill>
                  <a:schemeClr val="bg1"/>
                </a:solidFill>
              </a:rPr>
              <a:t>Dedurre nuove informazioni utili sulla base dei dati già noti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t-IT">
                <a:solidFill>
                  <a:schemeClr val="bg1"/>
                </a:solidFill>
              </a:rPr>
              <a:t>Rappresentare dati in modo più conciso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it-IT"/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it-IT"/>
              <a:t>Per fare ciò si fa ricorso ad una curva o ad una funzione matematica, che dunque possa al meglio </a:t>
            </a:r>
            <a:r>
              <a:rPr lang="it-IT" b="1"/>
              <a:t>descrivere</a:t>
            </a:r>
            <a:r>
              <a:rPr lang="it-IT"/>
              <a:t> le relazioni presenti tra i dati. Tale processo prende il nome di </a:t>
            </a:r>
            <a:r>
              <a:rPr lang="it-IT" b="1" i="1"/>
              <a:t>Curve</a:t>
            </a:r>
            <a:r>
              <a:rPr lang="it-IT" b="1"/>
              <a:t> </a:t>
            </a:r>
            <a:r>
              <a:rPr lang="it-IT" b="1" i="1"/>
              <a:t>fitting.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/>
          <p:nvPr/>
        </p:nvSpPr>
        <p:spPr>
          <a:xfrm>
            <a:off x="326961" y="261712"/>
            <a:ext cx="3287406" cy="4627989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72C74E-774A-6F0C-F3C2-6F1BF6B12C43}"/>
              </a:ext>
            </a:extLst>
          </p:cNvPr>
          <p:cNvSpPr txBox="1"/>
          <p:nvPr/>
        </p:nvSpPr>
        <p:spPr>
          <a:xfrm>
            <a:off x="932443" y="1794550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 err="1">
                <a:solidFill>
                  <a:schemeClr val="bg1"/>
                </a:solidFill>
                <a:latin typeface="Montserrat"/>
              </a:rPr>
              <a:t>Curva</a:t>
            </a:r>
            <a:r>
              <a:rPr lang="en-US" sz="1800" b="1">
                <a:solidFill>
                  <a:schemeClr val="bg1"/>
                </a:solidFill>
                <a:latin typeface="Montserrat"/>
              </a:rPr>
              <a:t> di Grado 3</a:t>
            </a:r>
            <a:endParaRPr lang="en-US" sz="1800" b="1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6FE39A-DC9C-A2E1-1522-8341164C49BF}"/>
              </a:ext>
            </a:extLst>
          </p:cNvPr>
          <p:cNvSpPr txBox="1"/>
          <p:nvPr/>
        </p:nvSpPr>
        <p:spPr>
          <a:xfrm>
            <a:off x="3883084" y="1455969"/>
            <a:ext cx="5022149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>
                <a:latin typeface="Montserrat"/>
              </a:rPr>
              <a:t>La </a:t>
            </a:r>
            <a:r>
              <a:rPr lang="en-US" sz="1050" err="1">
                <a:latin typeface="Montserrat"/>
              </a:rPr>
              <a:t>curva</a:t>
            </a:r>
            <a:r>
              <a:rPr lang="en-US" sz="1050">
                <a:latin typeface="Montserrat"/>
              </a:rPr>
              <a:t> è </a:t>
            </a:r>
            <a:r>
              <a:rPr lang="en-US" sz="1050" err="1">
                <a:latin typeface="Montserrat"/>
              </a:rPr>
              <a:t>definita</a:t>
            </a:r>
            <a:r>
              <a:rPr lang="en-US" sz="1050">
                <a:latin typeface="Montserrat"/>
              </a:rPr>
              <a:t> </a:t>
            </a:r>
            <a:r>
              <a:rPr lang="en-US" sz="1050" err="1">
                <a:latin typeface="Montserrat"/>
              </a:rPr>
              <a:t>dalla</a:t>
            </a:r>
            <a:r>
              <a:rPr lang="en-US" sz="1050">
                <a:latin typeface="Montserrat"/>
              </a:rPr>
              <a:t> </a:t>
            </a:r>
            <a:r>
              <a:rPr lang="en-US" sz="1050" err="1">
                <a:latin typeface="Montserrat"/>
              </a:rPr>
              <a:t>seguente</a:t>
            </a:r>
            <a:r>
              <a:rPr lang="en-US" sz="1050">
                <a:latin typeface="Montserrat"/>
              </a:rPr>
              <a:t> </a:t>
            </a:r>
            <a:r>
              <a:rPr lang="en-US" sz="1050" err="1">
                <a:latin typeface="Montserrat"/>
              </a:rPr>
              <a:t>equazione</a:t>
            </a:r>
            <a:r>
              <a:rPr lang="en-US" sz="1050">
                <a:latin typeface="Montserrat"/>
              </a:rPr>
              <a:t>: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23F57DE-4426-F69A-9C1B-0235FA932649}"/>
              </a:ext>
            </a:extLst>
          </p:cNvPr>
          <p:cNvSpPr txBox="1"/>
          <p:nvPr/>
        </p:nvSpPr>
        <p:spPr>
          <a:xfrm>
            <a:off x="714221" y="2177454"/>
            <a:ext cx="2587473" cy="123110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  <a:latin typeface="Montserrat"/>
              </a:rPr>
              <a:t>Nel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caso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delle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curve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grado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3 il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discorso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precedente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si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amplia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introducento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un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altro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punto a</a:t>
            </a:r>
            <a:endParaRPr lang="en-US">
              <a:solidFill>
                <a:schemeClr val="bg1"/>
              </a:solidFill>
              <a:latin typeface="Montserrat"/>
            </a:endParaRPr>
          </a:p>
          <a:p>
            <a:pPr algn="ctr"/>
            <a:r>
              <a:rPr lang="en-US" sz="1200" err="1">
                <a:solidFill>
                  <a:schemeClr val="bg1"/>
                </a:solidFill>
                <a:latin typeface="Montserrat"/>
              </a:rPr>
              <a:t>formare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il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poligono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controllo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ottenendo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:</a:t>
            </a:r>
            <a:endParaRPr lang="en-US">
              <a:solidFill>
                <a:schemeClr val="bg1"/>
              </a:solidFill>
              <a:latin typeface="Montserrat"/>
            </a:endParaRPr>
          </a:p>
          <a:p>
            <a:endParaRPr lang="it-IT"/>
          </a:p>
        </p:txBody>
      </p:sp>
      <p:pic>
        <p:nvPicPr>
          <p:cNvPr id="2" name="Picture 3" descr="A picture containing text, watch, gauge&#10;&#10;Description automatically generated">
            <a:extLst>
              <a:ext uri="{FF2B5EF4-FFF2-40B4-BE49-F238E27FC236}">
                <a16:creationId xmlns:a16="http://schemas.microsoft.com/office/drawing/2014/main" id="{A7967C47-17C8-2912-BC60-5310B6A55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0040" y="1875719"/>
            <a:ext cx="4683476" cy="375051"/>
          </a:xfrm>
          <a:prstGeom prst="rect">
            <a:avLst/>
          </a:prstGeom>
          <a:ln w="28575">
            <a:solidFill>
              <a:schemeClr val="accent3"/>
            </a:solidFill>
          </a:ln>
        </p:spPr>
      </p:pic>
      <p:pic>
        <p:nvPicPr>
          <p:cNvPr id="4" name="Picture 5" descr="Diagram&#10;&#10;Description automatically generated">
            <a:extLst>
              <a:ext uri="{FF2B5EF4-FFF2-40B4-BE49-F238E27FC236}">
                <a16:creationId xmlns:a16="http://schemas.microsoft.com/office/drawing/2014/main" id="{E3D9F2A7-14BA-EE90-E74C-61612B2653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5554" y="2477608"/>
            <a:ext cx="2305050" cy="1562100"/>
          </a:xfrm>
          <a:prstGeom prst="rect">
            <a:avLst/>
          </a:prstGeom>
        </p:spPr>
      </p:pic>
      <p:pic>
        <p:nvPicPr>
          <p:cNvPr id="6" name="Picture 8" descr="Diagram&#10;&#10;Description automatically generated">
            <a:extLst>
              <a:ext uri="{FF2B5EF4-FFF2-40B4-BE49-F238E27FC236}">
                <a16:creationId xmlns:a16="http://schemas.microsoft.com/office/drawing/2014/main" id="{9D099002-C9DF-DC8F-AA2B-FF42BEC585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8728" y="2475491"/>
            <a:ext cx="2486025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2637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/>
          <p:nvPr/>
        </p:nvSpPr>
        <p:spPr>
          <a:xfrm>
            <a:off x="2405" y="657"/>
            <a:ext cx="3555517" cy="5143043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84BE759-31E3-8FB3-5702-9C3DD48B1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881" y="867398"/>
            <a:ext cx="3785878" cy="527400"/>
          </a:xfrm>
        </p:spPr>
        <p:txBody>
          <a:bodyPr/>
          <a:lstStyle/>
          <a:p>
            <a:r>
              <a:rPr lang="en-US" sz="2800" err="1">
                <a:solidFill>
                  <a:schemeClr val="bg1"/>
                </a:solidFill>
              </a:rPr>
              <a:t>Curva</a:t>
            </a:r>
            <a:r>
              <a:rPr lang="en-US" sz="2800">
                <a:solidFill>
                  <a:schemeClr val="bg1"/>
                </a:solidFill>
              </a:rPr>
              <a:t> di </a:t>
            </a:r>
            <a:r>
              <a:rPr lang="en-US" sz="2800" err="1">
                <a:solidFill>
                  <a:schemeClr val="bg1"/>
                </a:solidFill>
              </a:rPr>
              <a:t>Bézier</a:t>
            </a:r>
            <a:r>
              <a:rPr lang="en-US" sz="2800">
                <a:solidFill>
                  <a:schemeClr val="bg1"/>
                </a:solidFill>
              </a:rPr>
              <a:t> 2D </a:t>
            </a:r>
          </a:p>
        </p:txBody>
      </p:sp>
      <p:pic>
        <p:nvPicPr>
          <p:cNvPr id="9" name="Picture 5" descr="Chart&#10;&#10;Description automatically generated">
            <a:extLst>
              <a:ext uri="{FF2B5EF4-FFF2-40B4-BE49-F238E27FC236}">
                <a16:creationId xmlns:a16="http://schemas.microsoft.com/office/drawing/2014/main" id="{94C6868E-3FDC-29F7-4480-125C952EB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8149" y="1069073"/>
            <a:ext cx="3908432" cy="30050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915BC5-2FC7-1F9F-2DA9-82213B0DAA1C}"/>
              </a:ext>
            </a:extLst>
          </p:cNvPr>
          <p:cNvSpPr txBox="1"/>
          <p:nvPr/>
        </p:nvSpPr>
        <p:spPr>
          <a:xfrm>
            <a:off x="366159" y="1515804"/>
            <a:ext cx="3055530" cy="249299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>
                <a:solidFill>
                  <a:schemeClr val="bg1"/>
                </a:solidFill>
                <a:latin typeface="Montserrat"/>
              </a:rPr>
              <a:t>Matlab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mette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a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disposizione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delle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apposite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funzioni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per la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costruzione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delle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curva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Bézier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generando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opportunamente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I </a:t>
            </a:r>
            <a:r>
              <a:rPr lang="en-US" sz="1200" b="1" err="1">
                <a:solidFill>
                  <a:schemeClr val="bg1"/>
                </a:solidFill>
                <a:latin typeface="Montserrat"/>
              </a:rPr>
              <a:t>polinomi</a:t>
            </a:r>
            <a:r>
              <a:rPr lang="en-US" sz="1200" b="1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b="1" err="1">
                <a:solidFill>
                  <a:schemeClr val="bg1"/>
                </a:solidFill>
                <a:latin typeface="Montserrat"/>
              </a:rPr>
              <a:t>Bernsteìn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tramite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il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comando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: </a:t>
            </a:r>
          </a:p>
          <a:p>
            <a:endParaRPr lang="en-US" sz="1200">
              <a:solidFill>
                <a:schemeClr val="bg1"/>
              </a:solidFill>
              <a:latin typeface="Montserrat"/>
            </a:endParaRPr>
          </a:p>
          <a:p>
            <a:r>
              <a:rPr lang="en-US" sz="1200" b="1">
                <a:solidFill>
                  <a:schemeClr val="bg1"/>
                </a:solidFill>
                <a:latin typeface="Montserrat"/>
              </a:rPr>
              <a:t>B = </a:t>
            </a:r>
            <a:r>
              <a:rPr lang="en-US" sz="1200" b="1" err="1">
                <a:solidFill>
                  <a:schemeClr val="bg1"/>
                </a:solidFill>
                <a:latin typeface="Montserrat"/>
              </a:rPr>
              <a:t>bernsteinMatrix</a:t>
            </a:r>
            <a:r>
              <a:rPr lang="en-US" sz="1200" b="1">
                <a:solidFill>
                  <a:schemeClr val="bg1"/>
                </a:solidFill>
                <a:latin typeface="Montserrat"/>
              </a:rPr>
              <a:t>(</a:t>
            </a:r>
            <a:r>
              <a:rPr lang="en-US" sz="1200" b="1" err="1">
                <a:solidFill>
                  <a:schemeClr val="bg1"/>
                </a:solidFill>
                <a:latin typeface="Montserrat"/>
              </a:rPr>
              <a:t>k,t</a:t>
            </a:r>
            <a:r>
              <a:rPr lang="en-US" sz="1200" b="1">
                <a:solidFill>
                  <a:schemeClr val="bg1"/>
                </a:solidFill>
                <a:latin typeface="Montserrat"/>
              </a:rPr>
              <a:t>) </a:t>
            </a:r>
          </a:p>
          <a:p>
            <a:endParaRPr lang="en-US" sz="1200">
              <a:solidFill>
                <a:schemeClr val="bg1"/>
              </a:solidFill>
              <a:latin typeface="Montserrat"/>
            </a:endParaRPr>
          </a:p>
          <a:p>
            <a:r>
              <a:rPr lang="en-US" sz="1200">
                <a:solidFill>
                  <a:schemeClr val="bg1"/>
                </a:solidFill>
                <a:latin typeface="Montserrat"/>
              </a:rPr>
              <a:t>Tale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funzione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restituisce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un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vettore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b="1">
                <a:solidFill>
                  <a:schemeClr val="bg1"/>
                </a:solidFill>
                <a:latin typeface="Montserrat"/>
              </a:rPr>
              <a:t>n-</a:t>
            </a:r>
            <a:r>
              <a:rPr lang="en-US" sz="1200" b="1" err="1">
                <a:solidFill>
                  <a:schemeClr val="bg1"/>
                </a:solidFill>
                <a:latin typeface="Montserrat"/>
              </a:rPr>
              <a:t>dimensionale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,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contenente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gli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n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polinomi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Bernstein di grad k=n-1 , dove n è il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numero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dei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punti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controllo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2281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/>
          <p:nvPr/>
        </p:nvSpPr>
        <p:spPr>
          <a:xfrm>
            <a:off x="2405" y="657"/>
            <a:ext cx="3555517" cy="5143043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F14BBE06-DA7C-226F-364E-C62E8CCF1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115" y="1040797"/>
            <a:ext cx="4069642" cy="31415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3B4E28-016B-A338-990F-31BE95E601EC}"/>
              </a:ext>
            </a:extLst>
          </p:cNvPr>
          <p:cNvSpPr txBox="1"/>
          <p:nvPr/>
        </p:nvSpPr>
        <p:spPr>
          <a:xfrm>
            <a:off x="381705" y="1657752"/>
            <a:ext cx="2858104" cy="25237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err="1">
                <a:solidFill>
                  <a:schemeClr val="accent2"/>
                </a:solidFill>
                <a:latin typeface="Montserrat"/>
              </a:rPr>
              <a:t>Proviamo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adesso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a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cambiare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uno solo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dei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punti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controllo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contenuti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nel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vettore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P. </a:t>
            </a:r>
            <a:endParaRPr lang="en-US" sz="1200">
              <a:solidFill>
                <a:schemeClr val="accent2"/>
              </a:solidFill>
            </a:endParaRPr>
          </a:p>
          <a:p>
            <a:pPr algn="ctr"/>
            <a:r>
              <a:rPr lang="en-US" sz="1200" err="1">
                <a:solidFill>
                  <a:schemeClr val="accent2"/>
                </a:solidFill>
                <a:latin typeface="Montserrat"/>
              </a:rPr>
              <a:t>Graficando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la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nuova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curva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Beziér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si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vede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chiaramente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come la </a:t>
            </a:r>
            <a:r>
              <a:rPr lang="en-US" sz="1200" b="1" err="1">
                <a:solidFill>
                  <a:schemeClr val="accent2"/>
                </a:solidFill>
                <a:latin typeface="Montserrat"/>
              </a:rPr>
              <a:t>modifica</a:t>
            </a:r>
            <a:r>
              <a:rPr lang="en-US" sz="1200" b="1">
                <a:solidFill>
                  <a:schemeClr val="accent2"/>
                </a:solidFill>
                <a:latin typeface="Montserrat"/>
              </a:rPr>
              <a:t> locale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anche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di un sol punto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abbia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un </a:t>
            </a:r>
            <a:r>
              <a:rPr lang="en-US" sz="1200" b="1" err="1">
                <a:solidFill>
                  <a:schemeClr val="accent2"/>
                </a:solidFill>
                <a:latin typeface="Montserrat"/>
              </a:rPr>
              <a:t>impatto</a:t>
            </a:r>
            <a:r>
              <a:rPr lang="en-US" sz="1200" b="1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b="1" err="1">
                <a:solidFill>
                  <a:schemeClr val="accent2"/>
                </a:solidFill>
                <a:latin typeface="Montserrat"/>
              </a:rPr>
              <a:t>globale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sul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suo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andamento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,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questo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perchè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le </a:t>
            </a:r>
            <a:r>
              <a:rPr lang="en-US" sz="1200" b="1" err="1">
                <a:solidFill>
                  <a:schemeClr val="accent2"/>
                </a:solidFill>
                <a:latin typeface="Montserrat"/>
              </a:rPr>
              <a:t>funzioni</a:t>
            </a:r>
            <a:r>
              <a:rPr lang="en-US" sz="1200" b="1">
                <a:solidFill>
                  <a:schemeClr val="accent2"/>
                </a:solidFill>
                <a:latin typeface="Montserrat"/>
              </a:rPr>
              <a:t> di base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che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sono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state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impiegate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sono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definite e </a:t>
            </a:r>
            <a:r>
              <a:rPr lang="en-US" sz="1200" b="1">
                <a:solidFill>
                  <a:schemeClr val="accent2"/>
                </a:solidFill>
                <a:latin typeface="Montserrat"/>
              </a:rPr>
              <a:t>non </a:t>
            </a:r>
            <a:r>
              <a:rPr lang="en-US" sz="1200" b="1" err="1">
                <a:solidFill>
                  <a:schemeClr val="accent2"/>
                </a:solidFill>
                <a:latin typeface="Montserrat"/>
              </a:rPr>
              <a:t>nulle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in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tutto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l’intervallo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definizione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della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2"/>
                </a:solidFill>
                <a:latin typeface="Montserrat"/>
              </a:rPr>
              <a:t>curva</a:t>
            </a:r>
            <a:r>
              <a:rPr lang="en-US" sz="1200">
                <a:solidFill>
                  <a:schemeClr val="accent2"/>
                </a:solidFill>
                <a:latin typeface="Montserrat"/>
              </a:rPr>
              <a:t> .</a:t>
            </a:r>
          </a:p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734352-2311-BE0F-D28C-BE2022554C6B}"/>
              </a:ext>
            </a:extLst>
          </p:cNvPr>
          <p:cNvSpPr txBox="1"/>
          <p:nvPr/>
        </p:nvSpPr>
        <p:spPr>
          <a:xfrm>
            <a:off x="137532" y="1010155"/>
            <a:ext cx="333586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err="1">
                <a:solidFill>
                  <a:schemeClr val="accent2"/>
                </a:solidFill>
                <a:latin typeface="Playfair Display SemiBold"/>
              </a:rPr>
              <a:t>Modifica</a:t>
            </a:r>
            <a:r>
              <a:rPr lang="en-US" sz="1800">
                <a:solidFill>
                  <a:schemeClr val="accent2"/>
                </a:solidFill>
                <a:latin typeface="Playfair Display SemiBold"/>
              </a:rPr>
              <a:t> di un Punto di </a:t>
            </a:r>
            <a:r>
              <a:rPr lang="en-US" sz="1800" err="1">
                <a:solidFill>
                  <a:schemeClr val="accent2"/>
                </a:solidFill>
                <a:latin typeface="Playfair Display SemiBold"/>
              </a:rPr>
              <a:t>controllo</a:t>
            </a:r>
            <a:endParaRPr lang="en-US" sz="1800">
              <a:solidFill>
                <a:schemeClr val="accent2"/>
              </a:solidFill>
              <a:latin typeface="Playfair Display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6432033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/>
          <p:nvPr/>
        </p:nvSpPr>
        <p:spPr>
          <a:xfrm>
            <a:off x="1889" y="-2671"/>
            <a:ext cx="3603592" cy="5148622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D036B6-1946-4CF3-21E0-A99744995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12951" y="1123279"/>
            <a:ext cx="4265655" cy="527400"/>
          </a:xfrm>
        </p:spPr>
        <p:txBody>
          <a:bodyPr/>
          <a:lstStyle/>
          <a:p>
            <a:r>
              <a:rPr lang="en-US" sz="2800" err="1">
                <a:solidFill>
                  <a:schemeClr val="bg1"/>
                </a:solidFill>
              </a:rPr>
              <a:t>Curva</a:t>
            </a:r>
            <a:r>
              <a:rPr lang="en-US" sz="2800">
                <a:solidFill>
                  <a:schemeClr val="bg1"/>
                </a:solidFill>
              </a:rPr>
              <a:t> di </a:t>
            </a:r>
            <a:r>
              <a:rPr lang="en-US" sz="2800" err="1">
                <a:solidFill>
                  <a:schemeClr val="bg1"/>
                </a:solidFill>
              </a:rPr>
              <a:t>Bézier</a:t>
            </a:r>
            <a:r>
              <a:rPr lang="en-US" sz="2800">
                <a:solidFill>
                  <a:schemeClr val="bg1"/>
                </a:solidFill>
              </a:rPr>
              <a:t> 3D</a:t>
            </a:r>
            <a:r>
              <a:rPr lang="en-US" sz="3600">
                <a:solidFill>
                  <a:schemeClr val="bg1"/>
                </a:solidFill>
              </a:rPr>
              <a:t>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E96E68-82ED-C91B-B3CF-A563321DCFF3}"/>
              </a:ext>
            </a:extLst>
          </p:cNvPr>
          <p:cNvSpPr txBox="1"/>
          <p:nvPr/>
        </p:nvSpPr>
        <p:spPr>
          <a:xfrm>
            <a:off x="445836" y="1833937"/>
            <a:ext cx="2782004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>
                <a:solidFill>
                  <a:schemeClr val="accent2"/>
                </a:solidFill>
                <a:latin typeface="Montserrat"/>
              </a:rPr>
              <a:t>Negli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esempi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finora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riportati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abbiamo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usato</a:t>
            </a:r>
            <a:r>
              <a:rPr lang="en-US">
                <a:solidFill>
                  <a:schemeClr val="accent2"/>
                </a:solidFill>
                <a:latin typeface="Montserrat"/>
              </a:rPr>
              <a:t> sempre </a:t>
            </a:r>
            <a:r>
              <a:rPr lang="en-US" b="1" err="1">
                <a:solidFill>
                  <a:schemeClr val="accent2"/>
                </a:solidFill>
                <a:latin typeface="Montserrat"/>
              </a:rPr>
              <a:t>punti</a:t>
            </a:r>
            <a:r>
              <a:rPr lang="en-US" b="1">
                <a:solidFill>
                  <a:schemeClr val="accent2"/>
                </a:solidFill>
                <a:latin typeface="Montserrat"/>
              </a:rPr>
              <a:t> di R</a:t>
            </a:r>
            <a:r>
              <a:rPr lang="en-US" b="1" baseline="30000">
                <a:solidFill>
                  <a:schemeClr val="accent2"/>
                </a:solidFill>
                <a:latin typeface="Montserrat"/>
              </a:rPr>
              <a:t>2</a:t>
            </a:r>
            <a:r>
              <a:rPr lang="en-US">
                <a:solidFill>
                  <a:schemeClr val="accent2"/>
                </a:solidFill>
                <a:latin typeface="Montserrat"/>
              </a:rPr>
              <a:t>,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tuttavia</a:t>
            </a:r>
            <a:r>
              <a:rPr lang="en-US">
                <a:solidFill>
                  <a:schemeClr val="accent2"/>
                </a:solidFill>
                <a:latin typeface="Montserrat"/>
              </a:rPr>
              <a:t> le curve di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Bézier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sono</a:t>
            </a:r>
            <a:r>
              <a:rPr lang="en-US">
                <a:solidFill>
                  <a:schemeClr val="accent2"/>
                </a:solidFill>
                <a:latin typeface="Montserrat"/>
              </a:rPr>
              <a:t> definite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anche</a:t>
            </a:r>
            <a:r>
              <a:rPr lang="en-US">
                <a:solidFill>
                  <a:schemeClr val="accent2"/>
                </a:solidFill>
                <a:latin typeface="Montserrat"/>
              </a:rPr>
              <a:t> per </a:t>
            </a:r>
            <a:r>
              <a:rPr lang="en-US" b="1" err="1">
                <a:solidFill>
                  <a:schemeClr val="accent2"/>
                </a:solidFill>
                <a:latin typeface="Montserrat"/>
              </a:rPr>
              <a:t>vettori</a:t>
            </a:r>
            <a:r>
              <a:rPr lang="en-US" b="1">
                <a:solidFill>
                  <a:schemeClr val="accent2"/>
                </a:solidFill>
                <a:latin typeface="Montserrat"/>
              </a:rPr>
              <a:t> di R</a:t>
            </a:r>
            <a:r>
              <a:rPr lang="en-US" b="1" baseline="30000">
                <a:solidFill>
                  <a:schemeClr val="accent2"/>
                </a:solidFill>
                <a:latin typeface="Montserrat"/>
              </a:rPr>
              <a:t>3</a:t>
            </a:r>
            <a:r>
              <a:rPr lang="en-US">
                <a:solidFill>
                  <a:schemeClr val="accent2"/>
                </a:solidFill>
                <a:latin typeface="Montserrat"/>
              </a:rPr>
              <a:t>  e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l’algoritmo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illustrato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precedentemente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funziona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anche</a:t>
            </a:r>
            <a:r>
              <a:rPr lang="en-US">
                <a:solidFill>
                  <a:schemeClr val="accent2"/>
                </a:solidFill>
                <a:latin typeface="Montserrat"/>
              </a:rPr>
              <a:t> in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questo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caso</a:t>
            </a:r>
            <a:r>
              <a:rPr lang="en-US">
                <a:solidFill>
                  <a:schemeClr val="accent2"/>
                </a:solidFill>
                <a:latin typeface="Montserrat"/>
              </a:rPr>
              <a:t>. </a:t>
            </a:r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11" name="Picture 7" descr="Chart&#10;&#10;Description automatically generated">
            <a:extLst>
              <a:ext uri="{FF2B5EF4-FFF2-40B4-BE49-F238E27FC236}">
                <a16:creationId xmlns:a16="http://schemas.microsoft.com/office/drawing/2014/main" id="{14EB5A3F-7174-6785-41FB-9A0EBC2AA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4011" y="1020974"/>
            <a:ext cx="4272652" cy="319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8159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B510F8-AE69-631F-4F41-920CA2B4B0E5}"/>
              </a:ext>
            </a:extLst>
          </p:cNvPr>
          <p:cNvSpPr/>
          <p:nvPr/>
        </p:nvSpPr>
        <p:spPr>
          <a:xfrm>
            <a:off x="1411" y="-2117"/>
            <a:ext cx="3499554" cy="51434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79A05B6-AC31-D856-5354-AC734E246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2694" y="1073732"/>
            <a:ext cx="4265655" cy="527400"/>
          </a:xfrm>
        </p:spPr>
        <p:txBody>
          <a:bodyPr/>
          <a:lstStyle/>
          <a:p>
            <a:pPr algn="ctr"/>
            <a:r>
              <a:rPr lang="en-US" sz="2400" b="0">
                <a:solidFill>
                  <a:schemeClr val="accent5">
                    <a:lumMod val="85000"/>
                    <a:lumOff val="15000"/>
                  </a:schemeClr>
                </a:solidFill>
              </a:rPr>
              <a:t>Il </a:t>
            </a:r>
            <a:r>
              <a:rPr lang="en-US" sz="2400" b="0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fenomeno</a:t>
            </a:r>
            <a:r>
              <a:rPr lang="en-US" sz="2400" b="0">
                <a:solidFill>
                  <a:schemeClr val="accent5">
                    <a:lumMod val="85000"/>
                    <a:lumOff val="15000"/>
                  </a:schemeClr>
                </a:solidFill>
              </a:rPr>
              <a:t> di Runge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84645B-10EC-2A9E-6559-E5C540D4961D}"/>
              </a:ext>
            </a:extLst>
          </p:cNvPr>
          <p:cNvSpPr txBox="1"/>
          <p:nvPr/>
        </p:nvSpPr>
        <p:spPr>
          <a:xfrm>
            <a:off x="228698" y="1725789"/>
            <a:ext cx="3037561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L'impiego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dei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polinomi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come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funzioni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di base per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l'interpolazione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 è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vantaggioso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ma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limitato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a causa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delle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oscillazioni</a:t>
            </a:r>
            <a:r>
              <a:rPr lang="en-US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che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si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verificano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all'aumentare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del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grado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, per cui con un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maggior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numero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di nodi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si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rischia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peggiorare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l'affidabilità</a:t>
            </a:r>
            <a:r>
              <a:rPr lang="en-US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del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modello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. Tale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fenomeno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è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noto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come </a:t>
            </a:r>
            <a:r>
              <a:rPr lang="en-US" sz="1200" b="1" i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Fenomeno</a:t>
            </a:r>
            <a:r>
              <a:rPr lang="en-US" sz="1200" b="1" i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di Runge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,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scoperto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dall'omonimo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matematico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mentre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studiava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 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l'interpolazione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polinomiale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alcune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funzioni</a:t>
            </a:r>
            <a:r>
              <a:rPr lang="en-US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.</a:t>
            </a:r>
            <a:endParaRPr lang="en-US" sz="1200">
              <a:solidFill>
                <a:schemeClr val="accent5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CC5B9EF3-2789-42ED-D7FD-35E192913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1982" y="1543875"/>
            <a:ext cx="2743200" cy="6836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67597A-C010-AD3C-403E-B92B1665354B}"/>
              </a:ext>
            </a:extLst>
          </p:cNvPr>
          <p:cNvSpPr txBox="1"/>
          <p:nvPr/>
        </p:nvSpPr>
        <p:spPr>
          <a:xfrm>
            <a:off x="3722921" y="546609"/>
            <a:ext cx="5338823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solidFill>
                  <a:schemeClr val="bg1"/>
                </a:solidFill>
                <a:latin typeface="Montserrat"/>
              </a:rPr>
              <a:t>Determiniamo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l’interpolazione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polinomiale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della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seguente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funzione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su</a:t>
            </a:r>
            <a:r>
              <a:rPr lang="en-US">
                <a:solidFill>
                  <a:schemeClr val="bg1"/>
                </a:solidFill>
                <a:latin typeface="Montserrat"/>
              </a:rPr>
              <a:t> un 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insieme</a:t>
            </a:r>
            <a:r>
              <a:rPr lang="en-US">
                <a:solidFill>
                  <a:schemeClr val="bg1"/>
                </a:solidFill>
                <a:latin typeface="Montserrat"/>
              </a:rPr>
              <a:t> di n </a:t>
            </a:r>
            <a:r>
              <a:rPr lang="en-US" b="1" err="1">
                <a:solidFill>
                  <a:schemeClr val="bg1"/>
                </a:solidFill>
                <a:latin typeface="Montserrat"/>
              </a:rPr>
              <a:t>punti</a:t>
            </a:r>
            <a:r>
              <a:rPr lang="en-US" b="1">
                <a:solidFill>
                  <a:schemeClr val="bg1"/>
                </a:solidFill>
                <a:latin typeface="Montserrat"/>
              </a:rPr>
              <a:t> </a:t>
            </a:r>
            <a:r>
              <a:rPr lang="en-US" b="1" err="1">
                <a:solidFill>
                  <a:schemeClr val="bg1"/>
                </a:solidFill>
                <a:latin typeface="Montserrat"/>
              </a:rPr>
              <a:t>equistanziati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nell’intervallo</a:t>
            </a:r>
            <a:r>
              <a:rPr lang="en-US">
                <a:solidFill>
                  <a:schemeClr val="bg1"/>
                </a:solidFill>
                <a:latin typeface="Montserrat"/>
              </a:rPr>
              <a:t> [-1,1] con un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polinomio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b="1">
                <a:solidFill>
                  <a:schemeClr val="bg1"/>
                </a:solidFill>
                <a:latin typeface="Montserrat"/>
              </a:rPr>
              <a:t>P</a:t>
            </a:r>
            <a:r>
              <a:rPr lang="en-US" sz="1100" b="1">
                <a:solidFill>
                  <a:schemeClr val="bg1"/>
                </a:solidFill>
                <a:latin typeface="Montserrat"/>
              </a:rPr>
              <a:t>m</a:t>
            </a:r>
            <a:r>
              <a:rPr lang="en-US" b="1">
                <a:solidFill>
                  <a:schemeClr val="bg1"/>
                </a:solidFill>
                <a:latin typeface="Montserrat"/>
              </a:rPr>
              <a:t>(x)</a:t>
            </a:r>
            <a:r>
              <a:rPr lang="en-US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grado</a:t>
            </a:r>
            <a:r>
              <a:rPr lang="en-US">
                <a:solidFill>
                  <a:schemeClr val="bg1"/>
                </a:solidFill>
                <a:latin typeface="Montserrat"/>
              </a:rPr>
              <a:t> m≤ n.</a:t>
            </a:r>
          </a:p>
        </p:txBody>
      </p:sp>
      <p:pic>
        <p:nvPicPr>
          <p:cNvPr id="10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209990D3-B2F1-2E6B-4283-FD4FEE12D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1770" y="2475507"/>
            <a:ext cx="4662311" cy="209010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666392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B510F8-AE69-631F-4F41-920CA2B4B0E5}"/>
              </a:ext>
            </a:extLst>
          </p:cNvPr>
          <p:cNvSpPr/>
          <p:nvPr/>
        </p:nvSpPr>
        <p:spPr>
          <a:xfrm>
            <a:off x="1411" y="-2117"/>
            <a:ext cx="3499554" cy="51434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79A05B6-AC31-D856-5354-AC734E246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88801" y="960268"/>
            <a:ext cx="4209211" cy="527400"/>
          </a:xfrm>
        </p:spPr>
        <p:txBody>
          <a:bodyPr/>
          <a:lstStyle/>
          <a:p>
            <a:pPr algn="ctr"/>
            <a:r>
              <a:rPr lang="en-US" sz="3200" b="0">
                <a:solidFill>
                  <a:schemeClr val="accent5">
                    <a:lumMod val="85000"/>
                    <a:lumOff val="15000"/>
                  </a:schemeClr>
                </a:solidFill>
              </a:rPr>
              <a:t>Nodi di </a:t>
            </a:r>
            <a:r>
              <a:rPr lang="en-US" sz="3200" b="0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Čebyšëv</a:t>
            </a:r>
            <a:r>
              <a:rPr lang="en-US" sz="3200" b="0">
                <a:solidFill>
                  <a:schemeClr val="accent5">
                    <a:lumMod val="85000"/>
                    <a:lumOff val="15000"/>
                  </a:schemeClr>
                </a:solidFill>
              </a:rPr>
              <a:t>-Gauss-</a:t>
            </a:r>
            <a:r>
              <a:rPr lang="en-US" sz="3200" b="0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Lobatto</a:t>
            </a:r>
            <a:endParaRPr lang="en-US" sz="3200" b="0">
              <a:solidFill>
                <a:schemeClr val="accent5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84645B-10EC-2A9E-6559-E5C540D4961D}"/>
              </a:ext>
            </a:extLst>
          </p:cNvPr>
          <p:cNvSpPr txBox="1"/>
          <p:nvPr/>
        </p:nvSpPr>
        <p:spPr>
          <a:xfrm>
            <a:off x="247814" y="2069050"/>
            <a:ext cx="3010980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>
                <a:latin typeface="Montserrat"/>
              </a:rPr>
              <a:t>E’ </a:t>
            </a:r>
            <a:r>
              <a:rPr lang="en-US" sz="1200" err="1">
                <a:latin typeface="Montserrat"/>
              </a:rPr>
              <a:t>possibile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considerare</a:t>
            </a:r>
            <a:r>
              <a:rPr lang="en-US" sz="1200">
                <a:latin typeface="Montserrat"/>
              </a:rPr>
              <a:t> uno schema di </a:t>
            </a:r>
            <a:r>
              <a:rPr lang="en-US" sz="1200" err="1">
                <a:latin typeface="Montserrat"/>
              </a:rPr>
              <a:t>interpolazione</a:t>
            </a:r>
            <a:r>
              <a:rPr lang="en-US" sz="1200">
                <a:latin typeface="Montserrat"/>
              </a:rPr>
              <a:t> alternativo </a:t>
            </a:r>
            <a:r>
              <a:rPr lang="en-US" sz="1200" err="1">
                <a:latin typeface="Montserrat"/>
              </a:rPr>
              <a:t>determinando</a:t>
            </a:r>
            <a:r>
              <a:rPr lang="en-US" sz="1200">
                <a:latin typeface="Montserrat"/>
              </a:rPr>
              <a:t> in </a:t>
            </a:r>
            <a:r>
              <a:rPr lang="en-US" sz="1200" err="1">
                <a:latin typeface="Montserrat"/>
              </a:rPr>
              <a:t>sostituzione</a:t>
            </a:r>
            <a:r>
              <a:rPr lang="en-US" sz="1200">
                <a:latin typeface="Montserrat"/>
              </a:rPr>
              <a:t> a nodi </a:t>
            </a:r>
            <a:r>
              <a:rPr lang="en-US" sz="1200" err="1">
                <a:latin typeface="Montserrat"/>
              </a:rPr>
              <a:t>equispaziati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nell’intervallo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considerato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cosiddetti</a:t>
            </a:r>
            <a:r>
              <a:rPr lang="en-US" sz="1200">
                <a:latin typeface="Montserrat"/>
              </a:rPr>
              <a:t> nodi di Gauss-Chebyshev-</a:t>
            </a:r>
            <a:r>
              <a:rPr lang="en-US" sz="1200" err="1">
                <a:latin typeface="Montserrat"/>
              </a:rPr>
              <a:t>Lobatto</a:t>
            </a:r>
            <a:r>
              <a:rPr lang="en-US" sz="1200">
                <a:latin typeface="Montserrat"/>
              </a:rPr>
              <a:t>.</a:t>
            </a:r>
          </a:p>
          <a:p>
            <a:pPr algn="ctr"/>
            <a:r>
              <a:rPr lang="en-US" sz="1200">
                <a:latin typeface="Montserrat"/>
              </a:rPr>
              <a:t>Essi </a:t>
            </a:r>
            <a:r>
              <a:rPr lang="en-US" sz="1200" err="1">
                <a:latin typeface="Montserrat"/>
              </a:rPr>
              <a:t>altro</a:t>
            </a:r>
            <a:r>
              <a:rPr lang="en-US" sz="1200">
                <a:latin typeface="Montserrat"/>
              </a:rPr>
              <a:t> non </a:t>
            </a:r>
            <a:r>
              <a:rPr lang="en-US" sz="1200" err="1">
                <a:latin typeface="Montserrat"/>
              </a:rPr>
              <a:t>sono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che</a:t>
            </a:r>
            <a:r>
              <a:rPr lang="en-US" sz="1200">
                <a:latin typeface="Montserrat"/>
              </a:rPr>
              <a:t> le </a:t>
            </a:r>
            <a:r>
              <a:rPr lang="en-US" sz="1200" b="1" err="1">
                <a:latin typeface="Montserrat"/>
              </a:rPr>
              <a:t>radici</a:t>
            </a:r>
            <a:r>
              <a:rPr lang="en-US" sz="1200" b="1">
                <a:latin typeface="Montserrat"/>
              </a:rPr>
              <a:t> </a:t>
            </a:r>
            <a:r>
              <a:rPr lang="en-US" sz="1200" b="1" err="1">
                <a:latin typeface="Montserrat"/>
              </a:rPr>
              <a:t>dei</a:t>
            </a:r>
            <a:r>
              <a:rPr lang="en-US" sz="1200" b="1">
                <a:latin typeface="Montserrat"/>
              </a:rPr>
              <a:t> </a:t>
            </a:r>
            <a:r>
              <a:rPr lang="en-US" sz="1200" b="1" err="1">
                <a:latin typeface="Montserrat"/>
              </a:rPr>
              <a:t>polinomi</a:t>
            </a:r>
            <a:r>
              <a:rPr lang="en-US" sz="1200" b="1">
                <a:latin typeface="Montserrat"/>
              </a:rPr>
              <a:t> di Chebyshev</a:t>
            </a:r>
            <a:r>
              <a:rPr lang="en-US" sz="1200">
                <a:latin typeface="Montserrat"/>
              </a:rPr>
              <a:t>. </a:t>
            </a:r>
          </a:p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67597A-C010-AD3C-403E-B92B1665354B}"/>
              </a:ext>
            </a:extLst>
          </p:cNvPr>
          <p:cNvSpPr txBox="1"/>
          <p:nvPr/>
        </p:nvSpPr>
        <p:spPr>
          <a:xfrm>
            <a:off x="4034303" y="886946"/>
            <a:ext cx="532553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Montserrat"/>
              </a:rPr>
              <a:t>Essi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sono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così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b="1" err="1">
                <a:solidFill>
                  <a:schemeClr val="bg1"/>
                </a:solidFill>
                <a:latin typeface="Montserrat"/>
              </a:rPr>
              <a:t>definiti</a:t>
            </a:r>
            <a:r>
              <a:rPr lang="en-US">
                <a:solidFill>
                  <a:schemeClr val="bg1"/>
                </a:solidFill>
                <a:latin typeface="Montserrat"/>
              </a:rPr>
              <a:t>:</a:t>
            </a:r>
          </a:p>
        </p:txBody>
      </p:sp>
      <p:pic>
        <p:nvPicPr>
          <p:cNvPr id="2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703D6443-0599-5DE9-D4AD-ABF0C6F61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475" y="821191"/>
            <a:ext cx="2150023" cy="4429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3D1A37-E6E7-382F-298B-0EA4ADDDCC38}"/>
              </a:ext>
            </a:extLst>
          </p:cNvPr>
          <p:cNvSpPr txBox="1"/>
          <p:nvPr/>
        </p:nvSpPr>
        <p:spPr>
          <a:xfrm>
            <a:off x="3891428" y="1521670"/>
            <a:ext cx="532553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Montserrat"/>
              </a:rPr>
              <a:t>La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scelta</a:t>
            </a:r>
            <a:r>
              <a:rPr lang="en-US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tali</a:t>
            </a:r>
            <a:r>
              <a:rPr lang="en-US">
                <a:solidFill>
                  <a:schemeClr val="bg1"/>
                </a:solidFill>
                <a:latin typeface="Montserrat"/>
              </a:rPr>
              <a:t> nodi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consente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una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b="1" err="1">
                <a:solidFill>
                  <a:schemeClr val="bg1"/>
                </a:solidFill>
                <a:latin typeface="Montserrat"/>
              </a:rPr>
              <a:t>maggiorazione</a:t>
            </a:r>
            <a:r>
              <a:rPr lang="en-US" b="1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dell'errore</a:t>
            </a:r>
            <a:r>
              <a:rPr lang="en-US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interpolazione</a:t>
            </a:r>
            <a:endParaRPr lang="en-US">
              <a:solidFill>
                <a:schemeClr val="bg1"/>
              </a:solidFill>
              <a:latin typeface="Montserrat"/>
            </a:endParaRPr>
          </a:p>
        </p:txBody>
      </p:sp>
      <p:pic>
        <p:nvPicPr>
          <p:cNvPr id="5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1FD1B76A-3D71-CC88-44BB-62C4F0836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9738" y="2285425"/>
            <a:ext cx="4821470" cy="21236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089388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7ED13-BB6B-F722-7664-D8ADF4479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6157" y="542637"/>
            <a:ext cx="4624811" cy="446100"/>
          </a:xfrm>
        </p:spPr>
        <p:txBody>
          <a:bodyPr/>
          <a:lstStyle/>
          <a:p>
            <a:r>
              <a:rPr lang="en-US" b="0" err="1"/>
              <a:t>Errore</a:t>
            </a:r>
            <a:r>
              <a:rPr lang="en-US" b="0"/>
              <a:t> di </a:t>
            </a:r>
            <a:r>
              <a:rPr lang="en-US" b="0" err="1"/>
              <a:t>interpolazione</a:t>
            </a:r>
            <a:endParaRPr lang="en-US" b="0"/>
          </a:p>
        </p:txBody>
      </p:sp>
      <p:pic>
        <p:nvPicPr>
          <p:cNvPr id="7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636B92EB-B33F-F872-ECF0-C0F9376E8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621" y="2060518"/>
            <a:ext cx="5611610" cy="24053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8CA943-8933-AA17-810F-0F1CFE8E034C}"/>
              </a:ext>
            </a:extLst>
          </p:cNvPr>
          <p:cNvSpPr txBox="1"/>
          <p:nvPr/>
        </p:nvSpPr>
        <p:spPr>
          <a:xfrm>
            <a:off x="2211802" y="1161180"/>
            <a:ext cx="544547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latin typeface="Montserrat"/>
              </a:rPr>
              <a:t>Definiamo</a:t>
            </a:r>
            <a:r>
              <a:rPr lang="en-US">
                <a:latin typeface="Montserrat"/>
              </a:rPr>
              <a:t> a </a:t>
            </a:r>
            <a:r>
              <a:rPr lang="en-US" err="1">
                <a:latin typeface="Montserrat"/>
              </a:rPr>
              <a:t>questo</a:t>
            </a:r>
            <a:r>
              <a:rPr lang="en-US">
                <a:latin typeface="Montserrat"/>
              </a:rPr>
              <a:t> punto </a:t>
            </a:r>
            <a:r>
              <a:rPr lang="en-US" err="1">
                <a:latin typeface="Montserrat"/>
              </a:rPr>
              <a:t>l’errore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tra</a:t>
            </a:r>
            <a:r>
              <a:rPr lang="en-US">
                <a:latin typeface="Montserrat"/>
              </a:rPr>
              <a:t> f(x) e P(x) come: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65EAEA04-4851-95C7-3A95-CBC688FB5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217" y="1435775"/>
            <a:ext cx="2743200" cy="73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1428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53A5F-D933-5079-9660-A8CF2BE1B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833" y="543277"/>
            <a:ext cx="7809000" cy="446100"/>
          </a:xfrm>
        </p:spPr>
        <p:txBody>
          <a:bodyPr/>
          <a:lstStyle/>
          <a:p>
            <a:r>
              <a:rPr lang="en-US" err="1"/>
              <a:t>Interpolazione</a:t>
            </a:r>
            <a:r>
              <a:rPr lang="en-US"/>
              <a:t> </a:t>
            </a:r>
            <a:r>
              <a:rPr lang="en-US" err="1"/>
              <a:t>Polinomiale</a:t>
            </a:r>
            <a:r>
              <a:rPr lang="en-US"/>
              <a:t> a </a:t>
            </a:r>
            <a:r>
              <a:rPr lang="en-US" err="1"/>
              <a:t>tratti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460F7-12DA-2916-9480-8DAF331C9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7500" y="1146981"/>
            <a:ext cx="8092800" cy="3560700"/>
          </a:xfrm>
        </p:spPr>
        <p:txBody>
          <a:bodyPr/>
          <a:lstStyle/>
          <a:p>
            <a:pPr marL="165100" indent="0">
              <a:buNone/>
            </a:pPr>
            <a:r>
              <a:rPr lang="en-US">
                <a:solidFill>
                  <a:schemeClr val="bg1"/>
                </a:solidFill>
              </a:rPr>
              <a:t>Le </a:t>
            </a:r>
            <a:r>
              <a:rPr lang="en-US" err="1">
                <a:solidFill>
                  <a:schemeClr val="bg1"/>
                </a:solidFill>
              </a:rPr>
              <a:t>tecniche</a:t>
            </a:r>
            <a:r>
              <a:rPr lang="en-US">
                <a:solidFill>
                  <a:schemeClr val="bg1"/>
                </a:solidFill>
              </a:rPr>
              <a:t> di </a:t>
            </a:r>
            <a:r>
              <a:rPr lang="en-US" err="1">
                <a:solidFill>
                  <a:schemeClr val="bg1"/>
                </a:solidFill>
              </a:rPr>
              <a:t>interpolazione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viste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precedentemente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presentano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una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serie</a:t>
            </a:r>
            <a:r>
              <a:rPr lang="en-US">
                <a:solidFill>
                  <a:schemeClr val="bg1"/>
                </a:solidFill>
              </a:rPr>
              <a:t> di </a:t>
            </a:r>
            <a:r>
              <a:rPr lang="en-US" err="1">
                <a:solidFill>
                  <a:schemeClr val="bg1"/>
                </a:solidFill>
              </a:rPr>
              <a:t>problemi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nelle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applicazioni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delle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Beziér</a:t>
            </a:r>
            <a:r>
              <a:rPr lang="en-US">
                <a:solidFill>
                  <a:schemeClr val="bg1"/>
                </a:solidFill>
              </a:rPr>
              <a:t>, </a:t>
            </a:r>
            <a:r>
              <a:rPr lang="en-US" err="1">
                <a:solidFill>
                  <a:schemeClr val="bg1"/>
                </a:solidFill>
              </a:rPr>
              <a:t>quali</a:t>
            </a:r>
            <a:r>
              <a:rPr lang="en-US">
                <a:solidFill>
                  <a:schemeClr val="bg1"/>
                </a:solidFill>
              </a:rPr>
              <a:t>:</a:t>
            </a:r>
          </a:p>
          <a:p>
            <a:pPr marL="165100" indent="0">
              <a:buNone/>
            </a:pPr>
            <a:endParaRPr lang="en-US">
              <a:solidFill>
                <a:schemeClr val="bg1"/>
              </a:solidFill>
            </a:endParaRPr>
          </a:p>
          <a:p>
            <a:pPr marL="336550" indent="-171450">
              <a:buFont typeface="Arial"/>
              <a:buChar char="•"/>
            </a:pPr>
            <a:r>
              <a:rPr lang="en-US" b="1" err="1">
                <a:solidFill>
                  <a:schemeClr val="bg1"/>
                </a:solidFill>
              </a:rPr>
              <a:t>Oscillazioni</a:t>
            </a:r>
            <a:r>
              <a:rPr lang="en-US" b="1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della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curva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nell’intorno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degli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estremi</a:t>
            </a:r>
            <a:r>
              <a:rPr lang="en-US">
                <a:solidFill>
                  <a:schemeClr val="bg1"/>
                </a:solidFill>
              </a:rPr>
              <a:t> del </a:t>
            </a:r>
            <a:r>
              <a:rPr lang="en-US" err="1">
                <a:solidFill>
                  <a:schemeClr val="bg1"/>
                </a:solidFill>
              </a:rPr>
              <a:t>dominio</a:t>
            </a:r>
            <a:r>
              <a:rPr lang="en-US">
                <a:solidFill>
                  <a:schemeClr val="bg1"/>
                </a:solidFill>
              </a:rPr>
              <a:t>.</a:t>
            </a:r>
          </a:p>
          <a:p>
            <a:pPr marL="336550" indent="-171450">
              <a:buFont typeface="Arial"/>
              <a:buChar char="•"/>
            </a:pPr>
            <a:endParaRPr lang="en-US">
              <a:solidFill>
                <a:schemeClr val="bg1"/>
              </a:solidFill>
            </a:endParaRPr>
          </a:p>
          <a:p>
            <a:pPr marL="336550" indent="-171450">
              <a:buFont typeface="Arial"/>
              <a:buChar char="•"/>
            </a:pPr>
            <a:r>
              <a:rPr lang="en-US" b="1" err="1">
                <a:solidFill>
                  <a:schemeClr val="bg1"/>
                </a:solidFill>
              </a:rPr>
              <a:t>Impossibilità</a:t>
            </a:r>
            <a:r>
              <a:rPr lang="en-US" b="1">
                <a:solidFill>
                  <a:schemeClr val="bg1"/>
                </a:solidFill>
              </a:rPr>
              <a:t> di un </a:t>
            </a:r>
            <a:r>
              <a:rPr lang="en-US" b="1" err="1">
                <a:solidFill>
                  <a:schemeClr val="bg1"/>
                </a:solidFill>
              </a:rPr>
              <a:t>controllo</a:t>
            </a:r>
            <a:r>
              <a:rPr lang="en-US" b="1">
                <a:solidFill>
                  <a:schemeClr val="bg1"/>
                </a:solidFill>
              </a:rPr>
              <a:t> locale</a:t>
            </a:r>
            <a:r>
              <a:rPr lang="en-US">
                <a:solidFill>
                  <a:schemeClr val="bg1"/>
                </a:solidFill>
              </a:rPr>
              <a:t>, per cui la </a:t>
            </a:r>
            <a:r>
              <a:rPr lang="en-US" err="1">
                <a:solidFill>
                  <a:schemeClr val="bg1"/>
                </a:solidFill>
              </a:rPr>
              <a:t>modifica</a:t>
            </a:r>
            <a:r>
              <a:rPr lang="en-US">
                <a:solidFill>
                  <a:schemeClr val="bg1"/>
                </a:solidFill>
              </a:rPr>
              <a:t> di un punto ha forte </a:t>
            </a:r>
            <a:r>
              <a:rPr lang="en-US" err="1">
                <a:solidFill>
                  <a:schemeClr val="bg1"/>
                </a:solidFill>
              </a:rPr>
              <a:t>impatto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sull’intera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curva</a:t>
            </a:r>
            <a:r>
              <a:rPr lang="en-US">
                <a:solidFill>
                  <a:schemeClr val="bg1"/>
                </a:solidFill>
              </a:rPr>
              <a:t>.</a:t>
            </a:r>
          </a:p>
          <a:p>
            <a:endParaRPr lang="en-US">
              <a:solidFill>
                <a:schemeClr val="bg1"/>
              </a:solidFill>
            </a:endParaRPr>
          </a:p>
          <a:p>
            <a:pPr marL="165100" indent="0">
              <a:buNone/>
            </a:pPr>
            <a:r>
              <a:rPr lang="en-US">
                <a:solidFill>
                  <a:schemeClr val="bg1"/>
                </a:solidFill>
              </a:rPr>
              <a:t>Ci </a:t>
            </a:r>
            <a:r>
              <a:rPr lang="en-US" err="1">
                <a:solidFill>
                  <a:schemeClr val="bg1"/>
                </a:solidFill>
              </a:rPr>
              <a:t>si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chiede</a:t>
            </a:r>
            <a:r>
              <a:rPr lang="en-US">
                <a:solidFill>
                  <a:schemeClr val="bg1"/>
                </a:solidFill>
              </a:rPr>
              <a:t>, </a:t>
            </a:r>
            <a:r>
              <a:rPr lang="en-US" err="1">
                <a:solidFill>
                  <a:schemeClr val="bg1"/>
                </a:solidFill>
              </a:rPr>
              <a:t>dunque</a:t>
            </a:r>
            <a:r>
              <a:rPr lang="en-US">
                <a:solidFill>
                  <a:schemeClr val="bg1"/>
                </a:solidFill>
              </a:rPr>
              <a:t>, se </a:t>
            </a:r>
            <a:r>
              <a:rPr lang="en-US" err="1">
                <a:solidFill>
                  <a:schemeClr val="bg1"/>
                </a:solidFill>
              </a:rPr>
              <a:t>sia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possibile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ottenere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una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convergenza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uniforme</a:t>
            </a:r>
            <a:r>
              <a:rPr lang="en-US">
                <a:solidFill>
                  <a:schemeClr val="bg1"/>
                </a:solidFill>
              </a:rPr>
              <a:t> di P(x) a f(x)</a:t>
            </a:r>
          </a:p>
          <a:p>
            <a:pPr marL="165100" indent="0">
              <a:buNone/>
            </a:pPr>
            <a:r>
              <a:rPr lang="en-US">
                <a:solidFill>
                  <a:schemeClr val="bg1"/>
                </a:solidFill>
              </a:rPr>
              <a:t>E' per </a:t>
            </a:r>
            <a:r>
              <a:rPr lang="en-US" err="1">
                <a:solidFill>
                  <a:schemeClr val="bg1"/>
                </a:solidFill>
              </a:rPr>
              <a:t>questa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ragione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che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viene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introdotto</a:t>
            </a:r>
            <a:r>
              <a:rPr lang="en-US">
                <a:solidFill>
                  <a:schemeClr val="bg1"/>
                </a:solidFill>
              </a:rPr>
              <a:t> un </a:t>
            </a:r>
            <a:r>
              <a:rPr lang="en-US" err="1">
                <a:solidFill>
                  <a:schemeClr val="bg1"/>
                </a:solidFill>
              </a:rPr>
              <a:t>modelllo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approssimante</a:t>
            </a:r>
            <a:r>
              <a:rPr lang="en-US">
                <a:solidFill>
                  <a:schemeClr val="bg1"/>
                </a:solidFill>
              </a:rPr>
              <a:t>/</a:t>
            </a:r>
            <a:r>
              <a:rPr lang="en-US" err="1">
                <a:solidFill>
                  <a:schemeClr val="bg1"/>
                </a:solidFill>
              </a:rPr>
              <a:t>interpolante</a:t>
            </a:r>
            <a:r>
              <a:rPr lang="en-US">
                <a:solidFill>
                  <a:schemeClr val="bg1"/>
                </a:solidFill>
              </a:rPr>
              <a:t> a </a:t>
            </a:r>
            <a:r>
              <a:rPr lang="en-US" err="1">
                <a:solidFill>
                  <a:schemeClr val="bg1"/>
                </a:solidFill>
              </a:rPr>
              <a:t>tratti</a:t>
            </a:r>
            <a:r>
              <a:rPr lang="en-US">
                <a:solidFill>
                  <a:schemeClr val="bg1"/>
                </a:solidFill>
              </a:rPr>
              <a:t>.</a:t>
            </a:r>
          </a:p>
          <a:p>
            <a:pPr>
              <a:buNone/>
            </a:pPr>
            <a:endParaRPr lang="en-US">
              <a:solidFill>
                <a:schemeClr val="bg1"/>
              </a:solidFill>
            </a:endParaRPr>
          </a:p>
          <a:p>
            <a:pPr marL="165100" indent="0">
              <a:buNone/>
            </a:pPr>
            <a:r>
              <a:rPr lang="en-US">
                <a:solidFill>
                  <a:schemeClr val="bg1"/>
                </a:solidFill>
              </a:rPr>
              <a:t>Tale </a:t>
            </a:r>
            <a:r>
              <a:rPr lang="en-US" err="1">
                <a:solidFill>
                  <a:schemeClr val="bg1"/>
                </a:solidFill>
              </a:rPr>
              <a:t>modello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consiste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nel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partizionare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l’insieme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su</a:t>
            </a:r>
            <a:r>
              <a:rPr lang="en-US">
                <a:solidFill>
                  <a:schemeClr val="bg1"/>
                </a:solidFill>
              </a:rPr>
              <a:t> cui </a:t>
            </a:r>
            <a:r>
              <a:rPr lang="en-US" err="1">
                <a:solidFill>
                  <a:schemeClr val="bg1"/>
                </a:solidFill>
              </a:rPr>
              <a:t>sono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definiti</a:t>
            </a:r>
            <a:r>
              <a:rPr lang="en-US">
                <a:solidFill>
                  <a:schemeClr val="bg1"/>
                </a:solidFill>
              </a:rPr>
              <a:t> I </a:t>
            </a:r>
            <a:r>
              <a:rPr lang="en-US" err="1">
                <a:solidFill>
                  <a:schemeClr val="bg1"/>
                </a:solidFill>
              </a:rPr>
              <a:t>dati</a:t>
            </a:r>
            <a:r>
              <a:rPr lang="en-US">
                <a:solidFill>
                  <a:schemeClr val="bg1"/>
                </a:solidFill>
              </a:rPr>
              <a:t> da </a:t>
            </a:r>
            <a:r>
              <a:rPr lang="en-US" err="1">
                <a:solidFill>
                  <a:schemeClr val="bg1"/>
                </a:solidFill>
              </a:rPr>
              <a:t>rappresentare</a:t>
            </a:r>
            <a:r>
              <a:rPr lang="en-US">
                <a:solidFill>
                  <a:schemeClr val="bg1"/>
                </a:solidFill>
              </a:rPr>
              <a:t> in m </a:t>
            </a:r>
            <a:r>
              <a:rPr lang="en-US" err="1">
                <a:solidFill>
                  <a:schemeClr val="bg1"/>
                </a:solidFill>
              </a:rPr>
              <a:t>sottoinsiemi</a:t>
            </a:r>
            <a:r>
              <a:rPr lang="en-US">
                <a:solidFill>
                  <a:schemeClr val="bg1"/>
                </a:solidFill>
              </a:rPr>
              <a:t>, e </a:t>
            </a:r>
            <a:r>
              <a:rPr lang="en-US" err="1">
                <a:solidFill>
                  <a:schemeClr val="bg1"/>
                </a:solidFill>
              </a:rPr>
              <a:t>su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ognuno</a:t>
            </a:r>
            <a:r>
              <a:rPr lang="en-US">
                <a:solidFill>
                  <a:schemeClr val="bg1"/>
                </a:solidFill>
              </a:rPr>
              <a:t> di </a:t>
            </a:r>
            <a:r>
              <a:rPr lang="en-US" err="1">
                <a:solidFill>
                  <a:schemeClr val="bg1"/>
                </a:solidFill>
              </a:rPr>
              <a:t>essi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si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costruisce</a:t>
            </a:r>
            <a:r>
              <a:rPr lang="en-US">
                <a:solidFill>
                  <a:schemeClr val="bg1"/>
                </a:solidFill>
              </a:rPr>
              <a:t> la </a:t>
            </a:r>
            <a:r>
              <a:rPr lang="en-US" err="1">
                <a:solidFill>
                  <a:schemeClr val="bg1"/>
                </a:solidFill>
              </a:rPr>
              <a:t>relativa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funzione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interpolante</a:t>
            </a:r>
            <a:r>
              <a:rPr lang="en-US">
                <a:solidFill>
                  <a:schemeClr val="bg1"/>
                </a:solidFill>
              </a:rPr>
              <a:t> (</a:t>
            </a:r>
            <a:r>
              <a:rPr lang="en-US" err="1">
                <a:solidFill>
                  <a:schemeClr val="bg1"/>
                </a:solidFill>
              </a:rPr>
              <a:t>tipicamente</a:t>
            </a:r>
            <a:r>
              <a:rPr lang="en-US">
                <a:solidFill>
                  <a:schemeClr val="bg1"/>
                </a:solidFill>
              </a:rPr>
              <a:t> di </a:t>
            </a:r>
            <a:r>
              <a:rPr lang="en-US" err="1">
                <a:solidFill>
                  <a:schemeClr val="bg1"/>
                </a:solidFill>
              </a:rPr>
              <a:t>grado</a:t>
            </a:r>
            <a:r>
              <a:rPr lang="en-US">
                <a:solidFill>
                  <a:schemeClr val="bg1"/>
                </a:solidFill>
              </a:rPr>
              <a:t> basso) </a:t>
            </a:r>
            <a:r>
              <a:rPr lang="en-US" err="1">
                <a:solidFill>
                  <a:schemeClr val="bg1"/>
                </a:solidFill>
              </a:rPr>
              <a:t>che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nel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caso</a:t>
            </a:r>
            <a:r>
              <a:rPr lang="en-US">
                <a:solidFill>
                  <a:schemeClr val="bg1"/>
                </a:solidFill>
              </a:rPr>
              <a:t> di un </a:t>
            </a:r>
            <a:r>
              <a:rPr lang="en-US" err="1">
                <a:solidFill>
                  <a:schemeClr val="bg1"/>
                </a:solidFill>
              </a:rPr>
              <a:t>polinomio</a:t>
            </a:r>
            <a:r>
              <a:rPr lang="en-US">
                <a:solidFill>
                  <a:schemeClr val="bg1"/>
                </a:solidFill>
              </a:rPr>
              <a:t> porta ad</a:t>
            </a:r>
            <a:r>
              <a:rPr lang="en-US" b="1">
                <a:solidFill>
                  <a:schemeClr val="bg1"/>
                </a:solidFill>
              </a:rPr>
              <a:t> </a:t>
            </a:r>
            <a:r>
              <a:rPr lang="en-US" b="1" err="1">
                <a:solidFill>
                  <a:schemeClr val="bg1"/>
                </a:solidFill>
              </a:rPr>
              <a:t>una</a:t>
            </a:r>
            <a:r>
              <a:rPr lang="en-US" b="1">
                <a:solidFill>
                  <a:schemeClr val="bg1"/>
                </a:solidFill>
              </a:rPr>
              <a:t> </a:t>
            </a:r>
            <a:r>
              <a:rPr lang="en-US" b="1" err="1">
                <a:solidFill>
                  <a:schemeClr val="bg1"/>
                </a:solidFill>
              </a:rPr>
              <a:t>interpolazione</a:t>
            </a:r>
            <a:r>
              <a:rPr lang="en-US" b="1">
                <a:solidFill>
                  <a:schemeClr val="bg1"/>
                </a:solidFill>
              </a:rPr>
              <a:t> </a:t>
            </a:r>
            <a:r>
              <a:rPr lang="en-US" b="1" err="1">
                <a:solidFill>
                  <a:schemeClr val="bg1"/>
                </a:solidFill>
              </a:rPr>
              <a:t>polinomiale</a:t>
            </a:r>
            <a:r>
              <a:rPr lang="en-US" b="1">
                <a:solidFill>
                  <a:schemeClr val="bg1"/>
                </a:solidFill>
              </a:rPr>
              <a:t> a </a:t>
            </a:r>
            <a:r>
              <a:rPr lang="en-US" b="1" err="1">
                <a:solidFill>
                  <a:schemeClr val="bg1"/>
                </a:solidFill>
              </a:rPr>
              <a:t>tratti</a:t>
            </a:r>
            <a:r>
              <a:rPr lang="en-US">
                <a:solidFill>
                  <a:schemeClr val="bg1"/>
                </a:solidFill>
              </a:rPr>
              <a:t>. </a:t>
            </a:r>
            <a:r>
              <a:rPr lang="en-US" err="1">
                <a:solidFill>
                  <a:schemeClr val="bg1"/>
                </a:solidFill>
              </a:rPr>
              <a:t>Inoltre</a:t>
            </a:r>
            <a:r>
              <a:rPr lang="en-US">
                <a:solidFill>
                  <a:schemeClr val="bg1"/>
                </a:solidFill>
              </a:rPr>
              <a:t> la </a:t>
            </a:r>
            <a:r>
              <a:rPr lang="en-US" err="1">
                <a:solidFill>
                  <a:schemeClr val="bg1"/>
                </a:solidFill>
              </a:rPr>
              <a:t>definizione</a:t>
            </a:r>
            <a:r>
              <a:rPr lang="en-US">
                <a:solidFill>
                  <a:schemeClr val="bg1"/>
                </a:solidFill>
              </a:rPr>
              <a:t> di </a:t>
            </a:r>
            <a:r>
              <a:rPr lang="en-US" err="1">
                <a:solidFill>
                  <a:schemeClr val="bg1"/>
                </a:solidFill>
              </a:rPr>
              <a:t>ciascun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polinomio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nel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rispettivo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sottointervallo</a:t>
            </a:r>
            <a:r>
              <a:rPr lang="en-US">
                <a:solidFill>
                  <a:schemeClr val="bg1"/>
                </a:solidFill>
              </a:rPr>
              <a:t> porta ad un </a:t>
            </a:r>
            <a:r>
              <a:rPr lang="en-US" err="1">
                <a:solidFill>
                  <a:schemeClr val="bg1"/>
                </a:solidFill>
              </a:rPr>
              <a:t>contributo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limitato</a:t>
            </a:r>
            <a:r>
              <a:rPr lang="en-US">
                <a:solidFill>
                  <a:schemeClr val="bg1"/>
                </a:solidFill>
              </a:rPr>
              <a:t> ad </a:t>
            </a:r>
            <a:r>
              <a:rPr lang="en-US" err="1">
                <a:solidFill>
                  <a:schemeClr val="bg1"/>
                </a:solidFill>
              </a:rPr>
              <a:t>esso</a:t>
            </a:r>
            <a:r>
              <a:rPr lang="en-US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E4D8AF-DE01-1CC3-F4FA-07F6FFF2478F}"/>
              </a:ext>
            </a:extLst>
          </p:cNvPr>
          <p:cNvSpPr txBox="1"/>
          <p:nvPr/>
        </p:nvSpPr>
        <p:spPr>
          <a:xfrm>
            <a:off x="6855922" y="4366952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CFEDCF-5473-F3DC-D868-10692C19C8DF}"/>
              </a:ext>
            </a:extLst>
          </p:cNvPr>
          <p:cNvSpPr txBox="1"/>
          <p:nvPr/>
        </p:nvSpPr>
        <p:spPr>
          <a:xfrm>
            <a:off x="5964382" y="4450772"/>
            <a:ext cx="78486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2991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/>
          <p:nvPr/>
        </p:nvSpPr>
        <p:spPr>
          <a:xfrm>
            <a:off x="1889" y="-2671"/>
            <a:ext cx="3603592" cy="5148622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D036B6-1946-4CF3-21E0-A99744995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6291" y="1237579"/>
            <a:ext cx="4265655" cy="527400"/>
          </a:xfrm>
        </p:spPr>
        <p:txBody>
          <a:bodyPr/>
          <a:lstStyle/>
          <a:p>
            <a:r>
              <a:rPr lang="en-US" sz="3600" b="0" err="1">
                <a:solidFill>
                  <a:schemeClr val="bg1"/>
                </a:solidFill>
              </a:rPr>
              <a:t>Interpolazione</a:t>
            </a:r>
            <a:r>
              <a:rPr lang="en-US" sz="3600" b="0">
                <a:solidFill>
                  <a:schemeClr val="bg1"/>
                </a:solidFill>
              </a:rPr>
              <a:t> </a:t>
            </a:r>
            <a:r>
              <a:rPr lang="en-US" sz="3600" b="0" err="1">
                <a:solidFill>
                  <a:schemeClr val="bg1"/>
                </a:solidFill>
              </a:rPr>
              <a:t>lineare</a:t>
            </a:r>
            <a:r>
              <a:rPr lang="en-US" sz="3600" b="0">
                <a:solidFill>
                  <a:schemeClr val="bg1"/>
                </a:solidFill>
              </a:rPr>
              <a:t> a </a:t>
            </a:r>
            <a:r>
              <a:rPr lang="en-US" sz="3600" b="0" err="1">
                <a:solidFill>
                  <a:schemeClr val="bg1"/>
                </a:solidFill>
              </a:rPr>
              <a:t>tratti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E96E68-82ED-C91B-B3CF-A563321DCFF3}"/>
              </a:ext>
            </a:extLst>
          </p:cNvPr>
          <p:cNvSpPr txBox="1"/>
          <p:nvPr/>
        </p:nvSpPr>
        <p:spPr>
          <a:xfrm>
            <a:off x="415356" y="2603557"/>
            <a:ext cx="2782004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>
                <a:solidFill>
                  <a:schemeClr val="accent2"/>
                </a:solidFill>
                <a:latin typeface="Montserrat"/>
              </a:rPr>
              <a:t>Applichiamo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ora</a:t>
            </a:r>
            <a:r>
              <a:rPr lang="en-US">
                <a:solidFill>
                  <a:schemeClr val="accent2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l'interpolazione</a:t>
            </a:r>
            <a:r>
              <a:rPr lang="en-US">
                <a:solidFill>
                  <a:schemeClr val="accent2"/>
                </a:solidFill>
                <a:latin typeface="Montserrat"/>
              </a:rPr>
              <a:t> al nostro </a:t>
            </a:r>
            <a:r>
              <a:rPr lang="en-US" err="1">
                <a:solidFill>
                  <a:schemeClr val="accent2"/>
                </a:solidFill>
                <a:latin typeface="Montserrat"/>
              </a:rPr>
              <a:t>caso</a:t>
            </a:r>
            <a:r>
              <a:rPr lang="en-US">
                <a:solidFill>
                  <a:schemeClr val="accent2"/>
                </a:solidFill>
                <a:latin typeface="Montserrat"/>
              </a:rPr>
              <a:t> di studio.</a:t>
            </a:r>
            <a:endParaRPr lang="en-US"/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9B541D05-B36E-AB6C-2FC3-0060B72BA8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2" t="5000" r="5556" b="-1667"/>
          <a:stretch/>
        </p:blipFill>
        <p:spPr>
          <a:xfrm>
            <a:off x="4530281" y="931772"/>
            <a:ext cx="3694511" cy="889566"/>
          </a:xfrm>
          <a:prstGeom prst="rect">
            <a:avLst/>
          </a:prstGeom>
        </p:spPr>
      </p:pic>
      <p:pic>
        <p:nvPicPr>
          <p:cNvPr id="3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D2B7CF64-E774-461C-07C4-3532F9B03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3213" y="1829129"/>
            <a:ext cx="4067908" cy="248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6132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D12F5-DB2F-1B38-D099-3C8AA15DE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76" y="2118322"/>
            <a:ext cx="3927835" cy="527400"/>
          </a:xfrm>
        </p:spPr>
        <p:txBody>
          <a:bodyPr/>
          <a:lstStyle/>
          <a:p>
            <a:r>
              <a:rPr lang="en-US" b="0">
                <a:solidFill>
                  <a:schemeClr val="bg1"/>
                </a:solidFill>
              </a:rPr>
              <a:t>Curve B-Spline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894C45-E379-B7C3-7180-93FDA5BFCEA7}"/>
              </a:ext>
            </a:extLst>
          </p:cNvPr>
          <p:cNvSpPr txBox="1"/>
          <p:nvPr/>
        </p:nvSpPr>
        <p:spPr>
          <a:xfrm>
            <a:off x="5044420" y="1143706"/>
            <a:ext cx="3878134" cy="523220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Montserrat"/>
            </a:endParaRPr>
          </a:p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BCEAD7-4AB3-DCD8-8B21-46CD630781B2}"/>
              </a:ext>
            </a:extLst>
          </p:cNvPr>
          <p:cNvSpPr txBox="1"/>
          <p:nvPr/>
        </p:nvSpPr>
        <p:spPr>
          <a:xfrm>
            <a:off x="-1058635" y="975633"/>
            <a:ext cx="376373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Montserra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6F4086-1E9B-B4A3-EEFD-E55E0F7512D4}"/>
              </a:ext>
            </a:extLst>
          </p:cNvPr>
          <p:cNvSpPr txBox="1"/>
          <p:nvPr/>
        </p:nvSpPr>
        <p:spPr>
          <a:xfrm>
            <a:off x="4867275" y="1513114"/>
            <a:ext cx="415153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Montserrat"/>
            </a:endParaRPr>
          </a:p>
        </p:txBody>
      </p:sp>
      <p:pic>
        <p:nvPicPr>
          <p:cNvPr id="7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F3A89EFD-A258-CB70-ABEC-78B4E8441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362" y="2593095"/>
            <a:ext cx="2457546" cy="1987466"/>
          </a:xfrm>
          <a:prstGeom prst="rect">
            <a:avLst/>
          </a:prstGeom>
        </p:spPr>
      </p:pic>
      <p:pic>
        <p:nvPicPr>
          <p:cNvPr id="6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D95159EE-7E18-1E76-7234-07409976C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5976" y="601160"/>
            <a:ext cx="2743200" cy="1828800"/>
          </a:xfrm>
          <a:prstGeom prst="rect">
            <a:avLst/>
          </a:prstGeom>
        </p:spPr>
      </p:pic>
      <p:pic>
        <p:nvPicPr>
          <p:cNvPr id="3" name="Picture 6" descr="Chart&#10;&#10;Description automatically generated">
            <a:extLst>
              <a:ext uri="{FF2B5EF4-FFF2-40B4-BE49-F238E27FC236}">
                <a16:creationId xmlns:a16="http://schemas.microsoft.com/office/drawing/2014/main" id="{051B77AE-36C1-7154-E70E-0A83059FF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6779" y="851245"/>
            <a:ext cx="2125516" cy="133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764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4EB56F-4B06-F495-A3E2-86D52139DEEE}"/>
              </a:ext>
            </a:extLst>
          </p:cNvPr>
          <p:cNvSpPr txBox="1"/>
          <p:nvPr/>
        </p:nvSpPr>
        <p:spPr>
          <a:xfrm>
            <a:off x="398655" y="1611352"/>
            <a:ext cx="8046998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Montserrat"/>
              </a:rPr>
              <a:t>La Data Science </a:t>
            </a:r>
            <a:r>
              <a:rPr lang="en-US" err="1">
                <a:latin typeface="Montserrat"/>
              </a:rPr>
              <a:t>si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espande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su</a:t>
            </a:r>
            <a:r>
              <a:rPr lang="en-US">
                <a:latin typeface="Montserrat"/>
              </a:rPr>
              <a:t> un </a:t>
            </a:r>
            <a:r>
              <a:rPr lang="en-US" err="1">
                <a:latin typeface="Montserrat"/>
              </a:rPr>
              <a:t>numero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elevato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settori</a:t>
            </a:r>
            <a:r>
              <a:rPr lang="en-US">
                <a:latin typeface="Montserrat"/>
              </a:rPr>
              <a:t>, </a:t>
            </a:r>
            <a:r>
              <a:rPr lang="en-US" err="1">
                <a:latin typeface="Montserrat"/>
              </a:rPr>
              <a:t>tra</a:t>
            </a:r>
            <a:r>
              <a:rPr lang="en-US">
                <a:latin typeface="Montserrat"/>
              </a:rPr>
              <a:t> cui </a:t>
            </a:r>
            <a:r>
              <a:rPr lang="en-US" err="1">
                <a:latin typeface="Montserrat"/>
              </a:rPr>
              <a:t>quello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delle</a:t>
            </a:r>
            <a:r>
              <a:rPr lang="en-US">
                <a:latin typeface="Montserrat"/>
              </a:rPr>
              <a:t> </a:t>
            </a:r>
            <a:r>
              <a:rPr lang="en-US" b="1">
                <a:latin typeface="Montserrat"/>
              </a:rPr>
              <a:t>Computer Graphics</a:t>
            </a:r>
            <a:r>
              <a:rPr lang="en-US">
                <a:latin typeface="Montserrat"/>
              </a:rPr>
              <a:t>, </a:t>
            </a:r>
            <a:r>
              <a:rPr lang="en-US" err="1">
                <a:latin typeface="Montserrat"/>
              </a:rPr>
              <a:t>ovvero</a:t>
            </a:r>
            <a:r>
              <a:rPr lang="en-US">
                <a:latin typeface="Montserrat"/>
              </a:rPr>
              <a:t> la </a:t>
            </a:r>
            <a:r>
              <a:rPr lang="en-US" err="1">
                <a:latin typeface="Montserrat"/>
              </a:rPr>
              <a:t>vasta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disciplina</a:t>
            </a:r>
            <a:r>
              <a:rPr lang="en-US">
                <a:latin typeface="Montserrat"/>
              </a:rPr>
              <a:t> informatica </a:t>
            </a:r>
            <a:r>
              <a:rPr lang="en-US" err="1">
                <a:latin typeface="Montserrat"/>
              </a:rPr>
              <a:t>che</a:t>
            </a:r>
            <a:r>
              <a:rPr lang="en-US">
                <a:latin typeface="Montserrat"/>
              </a:rPr>
              <a:t> ha per </a:t>
            </a:r>
            <a:r>
              <a:rPr lang="en-US" err="1">
                <a:latin typeface="Montserrat"/>
              </a:rPr>
              <a:t>oggetto</a:t>
            </a:r>
            <a:r>
              <a:rPr lang="en-US">
                <a:latin typeface="Montserrat"/>
              </a:rPr>
              <a:t> la </a:t>
            </a:r>
            <a:r>
              <a:rPr lang="en-US" err="1">
                <a:latin typeface="Montserrat"/>
              </a:rPr>
              <a:t>creazione</a:t>
            </a:r>
            <a:r>
              <a:rPr lang="en-US">
                <a:latin typeface="Montserrat"/>
              </a:rPr>
              <a:t> e </a:t>
            </a:r>
            <a:r>
              <a:rPr lang="en-US" err="1">
                <a:latin typeface="Montserrat"/>
              </a:rPr>
              <a:t>manipolazione</a:t>
            </a:r>
            <a:r>
              <a:rPr lang="en-US">
                <a:latin typeface="Montserrat"/>
              </a:rPr>
              <a:t> di </a:t>
            </a:r>
            <a:r>
              <a:rPr lang="en-US" b="1" err="1">
                <a:latin typeface="Montserrat"/>
              </a:rPr>
              <a:t>immagini</a:t>
            </a:r>
            <a:r>
              <a:rPr lang="en-US" b="1">
                <a:latin typeface="Montserrat"/>
              </a:rPr>
              <a:t> e video </a:t>
            </a:r>
            <a:r>
              <a:rPr lang="en-US" b="1" err="1">
                <a:latin typeface="Montserrat"/>
              </a:rPr>
              <a:t>digitali</a:t>
            </a:r>
            <a:r>
              <a:rPr lang="en-US">
                <a:latin typeface="Montserrat"/>
              </a:rPr>
              <a:t>, per mezzo di un </a:t>
            </a:r>
            <a:r>
              <a:rPr lang="en-US" b="1" err="1">
                <a:latin typeface="Montserrat"/>
              </a:rPr>
              <a:t>elaboratore</a:t>
            </a:r>
            <a:r>
              <a:rPr lang="en-US">
                <a:latin typeface="Montserrat"/>
              </a:rPr>
              <a:t>.</a:t>
            </a:r>
          </a:p>
          <a:p>
            <a:endParaRPr lang="en-US">
              <a:latin typeface="Montserrat"/>
            </a:endParaRPr>
          </a:p>
          <a:p>
            <a:pPr marL="285750" indent="-285750">
              <a:buChar char="•"/>
            </a:pPr>
            <a:r>
              <a:rPr lang="en-US" err="1">
                <a:latin typeface="Montserrat"/>
              </a:rPr>
              <a:t>Saranno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dunque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presentati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vantaggi</a:t>
            </a:r>
            <a:r>
              <a:rPr lang="en-US">
                <a:latin typeface="Montserrat"/>
              </a:rPr>
              <a:t> e </a:t>
            </a:r>
            <a:r>
              <a:rPr lang="en-US" err="1">
                <a:latin typeface="Montserrat"/>
              </a:rPr>
              <a:t>svantaggi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differenti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modelli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matematici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utilizzabili</a:t>
            </a:r>
            <a:r>
              <a:rPr lang="en-US">
                <a:latin typeface="Montserrat"/>
              </a:rPr>
              <a:t> per la </a:t>
            </a:r>
            <a:r>
              <a:rPr lang="en-US" err="1">
                <a:latin typeface="Montserrat"/>
              </a:rPr>
              <a:t>rappresentazione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digitale</a:t>
            </a:r>
            <a:r>
              <a:rPr lang="en-US">
                <a:latin typeface="Montserrat"/>
              </a:rPr>
              <a:t> del </a:t>
            </a:r>
            <a:r>
              <a:rPr lang="en-US" err="1">
                <a:latin typeface="Montserrat"/>
              </a:rPr>
              <a:t>profilo</a:t>
            </a:r>
            <a:r>
              <a:rPr lang="en-US">
                <a:latin typeface="Montserrat"/>
              </a:rPr>
              <a:t> (</a:t>
            </a:r>
            <a:r>
              <a:rPr lang="en-US" err="1">
                <a:latin typeface="Montserrat"/>
              </a:rPr>
              <a:t>anche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superficiale</a:t>
            </a:r>
            <a:r>
              <a:rPr lang="en-US">
                <a:latin typeface="Montserrat"/>
              </a:rPr>
              <a:t>) di un </a:t>
            </a:r>
            <a:r>
              <a:rPr lang="en-US" err="1">
                <a:latin typeface="Montserrat"/>
              </a:rPr>
              <a:t>oggetto</a:t>
            </a:r>
            <a:r>
              <a:rPr lang="en-US">
                <a:latin typeface="Montserrat"/>
              </a:rPr>
              <a:t> (</a:t>
            </a:r>
            <a:r>
              <a:rPr lang="en-US" err="1">
                <a:latin typeface="Montserrat"/>
              </a:rPr>
              <a:t>una</a:t>
            </a:r>
            <a:r>
              <a:rPr lang="en-US">
                <a:latin typeface="Montserrat"/>
              </a:rPr>
              <a:t> teapot).</a:t>
            </a:r>
          </a:p>
          <a:p>
            <a:pPr marL="285750" indent="-285750">
              <a:buChar char="•"/>
            </a:pPr>
            <a:endParaRPr lang="en-US">
              <a:latin typeface="Montserrat"/>
            </a:endParaRPr>
          </a:p>
          <a:p>
            <a:pPr marL="285750" indent="-285750">
              <a:buChar char="•"/>
            </a:pPr>
            <a:r>
              <a:rPr lang="en-US">
                <a:latin typeface="Montserrat"/>
              </a:rPr>
              <a:t>Tali </a:t>
            </a:r>
            <a:r>
              <a:rPr lang="en-US" err="1">
                <a:latin typeface="Montserrat"/>
              </a:rPr>
              <a:t>modelli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matematici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saranno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applicati</a:t>
            </a:r>
            <a:r>
              <a:rPr lang="en-US">
                <a:latin typeface="Montserrat"/>
              </a:rPr>
              <a:t> al </a:t>
            </a:r>
            <a:r>
              <a:rPr lang="en-US" err="1">
                <a:latin typeface="Montserrat"/>
              </a:rPr>
              <a:t>caso</a:t>
            </a:r>
            <a:r>
              <a:rPr lang="en-US">
                <a:latin typeface="Montserrat"/>
              </a:rPr>
              <a:t> di studio </a:t>
            </a:r>
            <a:r>
              <a:rPr lang="en-US" err="1">
                <a:latin typeface="Montserrat"/>
              </a:rPr>
              <a:t>grazie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all'utilizzo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dell'ambiente</a:t>
            </a:r>
            <a:r>
              <a:rPr lang="en-US">
                <a:latin typeface="Montserrat"/>
              </a:rPr>
              <a:t> </a:t>
            </a:r>
            <a:r>
              <a:rPr lang="en-US" b="1">
                <a:latin typeface="Montserrat"/>
              </a:rPr>
              <a:t>Matlab</a:t>
            </a:r>
            <a:r>
              <a:rPr lang="en-US">
                <a:latin typeface="Montserrat"/>
              </a:rPr>
              <a:t>.</a:t>
            </a:r>
          </a:p>
        </p:txBody>
      </p:sp>
      <p:sp>
        <p:nvSpPr>
          <p:cNvPr id="6" name="Google Shape;186;p36">
            <a:extLst>
              <a:ext uri="{FF2B5EF4-FFF2-40B4-BE49-F238E27FC236}">
                <a16:creationId xmlns:a16="http://schemas.microsoft.com/office/drawing/2014/main" id="{C4FD36FD-EDC7-E95A-785F-C0587A5A8BA4}"/>
              </a:ext>
            </a:extLst>
          </p:cNvPr>
          <p:cNvSpPr txBox="1">
            <a:spLocks/>
          </p:cNvSpPr>
          <p:nvPr/>
        </p:nvSpPr>
        <p:spPr>
          <a:xfrm>
            <a:off x="-91706" y="1023315"/>
            <a:ext cx="4269338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40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2800" b="0"/>
              <a:t>Computer Graphics</a:t>
            </a:r>
          </a:p>
        </p:txBody>
      </p:sp>
    </p:spTree>
    <p:extLst>
      <p:ext uri="{BB962C8B-B14F-4D97-AF65-F5344CB8AC3E}">
        <p14:creationId xmlns:p14="http://schemas.microsoft.com/office/powerpoint/2010/main" val="37950508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5003-3BDA-EBEF-3D8E-C04527C70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919" y="391965"/>
            <a:ext cx="7809000" cy="640200"/>
          </a:xfrm>
        </p:spPr>
        <p:txBody>
          <a:bodyPr/>
          <a:lstStyle/>
          <a:p>
            <a:r>
              <a:rPr lang="en-US" b="0"/>
              <a:t>B-Spline </a:t>
            </a:r>
            <a:r>
              <a:rPr lang="en-US" b="0" err="1"/>
              <a:t>Definizione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CCB60E-DA1E-A957-F900-F737136066EC}"/>
              </a:ext>
            </a:extLst>
          </p:cNvPr>
          <p:cNvSpPr txBox="1"/>
          <p:nvPr/>
        </p:nvSpPr>
        <p:spPr>
          <a:xfrm>
            <a:off x="1309990" y="1178033"/>
            <a:ext cx="6530340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Montserrat"/>
              </a:rPr>
              <a:t>Le B-Spline </a:t>
            </a:r>
            <a:r>
              <a:rPr lang="en-US" err="1">
                <a:latin typeface="Montserrat"/>
              </a:rPr>
              <a:t>nascono</a:t>
            </a:r>
            <a:r>
              <a:rPr lang="en-US">
                <a:latin typeface="Montserrat"/>
              </a:rPr>
              <a:t> come evoluzione </a:t>
            </a:r>
            <a:r>
              <a:rPr lang="en-US" err="1">
                <a:latin typeface="Montserrat"/>
              </a:rPr>
              <a:t>diretta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delle</a:t>
            </a:r>
            <a:r>
              <a:rPr lang="en-US">
                <a:latin typeface="Montserrat"/>
              </a:rPr>
              <a:t> curve di </a:t>
            </a:r>
            <a:r>
              <a:rPr lang="en-US" err="1">
                <a:latin typeface="Montserrat"/>
              </a:rPr>
              <a:t>Bézier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allo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scopo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risolvere</a:t>
            </a:r>
            <a:r>
              <a:rPr lang="en-US">
                <a:latin typeface="Montserrat"/>
              </a:rPr>
              <a:t> il </a:t>
            </a:r>
            <a:r>
              <a:rPr lang="en-US" err="1">
                <a:latin typeface="Montserrat"/>
              </a:rPr>
              <a:t>problema</a:t>
            </a:r>
            <a:r>
              <a:rPr lang="en-US">
                <a:latin typeface="Montserrat"/>
              </a:rPr>
              <a:t> del peso "</a:t>
            </a:r>
            <a:r>
              <a:rPr lang="en-US" err="1">
                <a:latin typeface="Montserrat"/>
              </a:rPr>
              <a:t>globale</a:t>
            </a:r>
            <a:r>
              <a:rPr lang="en-US">
                <a:latin typeface="Montserrat"/>
              </a:rPr>
              <a:t>" </a:t>
            </a:r>
            <a:r>
              <a:rPr lang="en-US" err="1">
                <a:latin typeface="Montserrat"/>
              </a:rPr>
              <a:t>riguardo</a:t>
            </a:r>
            <a:r>
              <a:rPr lang="en-US">
                <a:latin typeface="Montserrat"/>
              </a:rPr>
              <a:t> I </a:t>
            </a:r>
            <a:r>
              <a:rPr lang="en-US" err="1">
                <a:latin typeface="Montserrat"/>
              </a:rPr>
              <a:t>punti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controllo</a:t>
            </a:r>
            <a:r>
              <a:rPr lang="en-US">
                <a:latin typeface="Montserrat"/>
              </a:rPr>
              <a:t>. Si </a:t>
            </a:r>
            <a:r>
              <a:rPr lang="en-US" err="1">
                <a:latin typeface="Montserrat"/>
              </a:rPr>
              <a:t>tratta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una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tipologia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curva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definita</a:t>
            </a:r>
            <a:r>
              <a:rPr lang="en-US">
                <a:latin typeface="Montserrat"/>
              </a:rPr>
              <a:t> "composita”, </a:t>
            </a:r>
            <a:r>
              <a:rPr lang="en-US" err="1">
                <a:latin typeface="Montserrat"/>
              </a:rPr>
              <a:t>ovvero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congiungendo</a:t>
            </a:r>
            <a:r>
              <a:rPr lang="en-US">
                <a:latin typeface="Montserrat"/>
              </a:rPr>
              <a:t> con </a:t>
            </a:r>
            <a:r>
              <a:rPr lang="en-US" err="1">
                <a:latin typeface="Montserrat"/>
              </a:rPr>
              <a:t>continuità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segmenti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adiacenti</a:t>
            </a:r>
            <a:r>
              <a:rPr lang="en-US">
                <a:latin typeface="Montserrat"/>
              </a:rPr>
              <a:t> di curve </a:t>
            </a:r>
            <a:r>
              <a:rPr lang="en-US" err="1">
                <a:latin typeface="Montserrat"/>
              </a:rPr>
              <a:t>polinomiali</a:t>
            </a:r>
            <a:r>
              <a:rPr lang="en-US">
                <a:latin typeface="Montserrat"/>
              </a:rPr>
              <a:t> secondo la </a:t>
            </a:r>
            <a:r>
              <a:rPr lang="en-US" err="1">
                <a:latin typeface="Montserrat"/>
              </a:rPr>
              <a:t>tecnica</a:t>
            </a:r>
            <a:r>
              <a:rPr lang="en-US">
                <a:latin typeface="Montserrat"/>
              </a:rPr>
              <a:t> C-2</a:t>
            </a:r>
          </a:p>
        </p:txBody>
      </p:sp>
      <p:pic>
        <p:nvPicPr>
          <p:cNvPr id="4" name="Picture 4" descr="A picture containing text, person, watch&#10;&#10;Description automatically generated">
            <a:extLst>
              <a:ext uri="{FF2B5EF4-FFF2-40B4-BE49-F238E27FC236}">
                <a16:creationId xmlns:a16="http://schemas.microsoft.com/office/drawing/2014/main" id="{F878B8C2-F3AD-150D-93D8-D04ADEECC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4580" y="2573423"/>
            <a:ext cx="1866900" cy="685800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115660-C279-84C1-B172-D3759181C2BF}"/>
              </a:ext>
            </a:extLst>
          </p:cNvPr>
          <p:cNvSpPr txBox="1"/>
          <p:nvPr/>
        </p:nvSpPr>
        <p:spPr>
          <a:xfrm>
            <a:off x="1555177" y="3632835"/>
            <a:ext cx="596646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latin typeface="Montserrat"/>
              </a:rPr>
              <a:t>ove</a:t>
            </a:r>
            <a:r>
              <a:rPr lang="en-US">
                <a:latin typeface="Montserrat"/>
              </a:rPr>
              <a:t> Pi </a:t>
            </a:r>
            <a:r>
              <a:rPr lang="en-US" err="1">
                <a:latin typeface="Montserrat"/>
              </a:rPr>
              <a:t>sono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gli</a:t>
            </a:r>
            <a:r>
              <a:rPr lang="en-US">
                <a:latin typeface="Montserrat"/>
              </a:rPr>
              <a:t> n+1 </a:t>
            </a:r>
            <a:r>
              <a:rPr lang="en-US" err="1">
                <a:latin typeface="Montserrat"/>
              </a:rPr>
              <a:t>punti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controllo</a:t>
            </a:r>
            <a:endParaRPr lang="en-US">
              <a:latin typeface="Montserrat"/>
            </a:endParaRPr>
          </a:p>
          <a:p>
            <a:r>
              <a:rPr lang="en-US" err="1">
                <a:latin typeface="Montserrat"/>
              </a:rPr>
              <a:t>mentre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Bi,h</a:t>
            </a:r>
            <a:r>
              <a:rPr lang="en-US">
                <a:latin typeface="Montserrat"/>
              </a:rPr>
              <a:t>(t) è l’ </a:t>
            </a:r>
            <a:r>
              <a:rPr lang="en-US" err="1">
                <a:latin typeface="Montserrat"/>
              </a:rPr>
              <a:t>i-esima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funzione</a:t>
            </a:r>
            <a:r>
              <a:rPr lang="en-US">
                <a:latin typeface="Montserrat"/>
              </a:rPr>
              <a:t> B-Spline di </a:t>
            </a:r>
            <a:r>
              <a:rPr lang="en-US" err="1">
                <a:latin typeface="Montserrat"/>
              </a:rPr>
              <a:t>grado</a:t>
            </a:r>
            <a:r>
              <a:rPr lang="en-US">
                <a:latin typeface="Montserrat"/>
              </a:rPr>
              <a:t> h </a:t>
            </a:r>
            <a:r>
              <a:rPr lang="en-US" err="1">
                <a:latin typeface="Montserrat"/>
              </a:rPr>
              <a:t>definita</a:t>
            </a:r>
            <a:r>
              <a:rPr lang="en-US">
                <a:latin typeface="Montserrat"/>
              </a:rPr>
              <a:t> in t ∈ [</a:t>
            </a:r>
            <a:r>
              <a:rPr lang="en-US" err="1">
                <a:latin typeface="Montserrat"/>
              </a:rPr>
              <a:t>ti</a:t>
            </a:r>
            <a:r>
              <a:rPr lang="en-US">
                <a:latin typeface="Montserrat"/>
              </a:rPr>
              <a:t>, ti+h+1] , intervallo in cui la </a:t>
            </a:r>
            <a:r>
              <a:rPr lang="en-US" err="1">
                <a:latin typeface="Montserrat"/>
              </a:rPr>
              <a:t>funzione</a:t>
            </a:r>
            <a:r>
              <a:rPr lang="en-US">
                <a:latin typeface="Montserrat"/>
              </a:rPr>
              <a:t> ha </a:t>
            </a:r>
            <a:r>
              <a:rPr lang="en-US" err="1">
                <a:latin typeface="Montserrat"/>
              </a:rPr>
              <a:t>supporto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compatto</a:t>
            </a:r>
            <a:endParaRPr lang="en-US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9009644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8430C-CA4D-C047-0C47-E949CDC2E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00" y="0"/>
            <a:ext cx="7809000" cy="640200"/>
          </a:xfrm>
        </p:spPr>
        <p:txBody>
          <a:bodyPr/>
          <a:lstStyle/>
          <a:p>
            <a:r>
              <a:rPr lang="en-US" b="0" err="1">
                <a:solidFill>
                  <a:schemeClr val="bg1"/>
                </a:solidFill>
              </a:rPr>
              <a:t>Parametri</a:t>
            </a:r>
            <a:r>
              <a:rPr lang="en-US" b="0">
                <a:solidFill>
                  <a:schemeClr val="bg1"/>
                </a:solidFill>
              </a:rPr>
              <a:t> </a:t>
            </a:r>
            <a:r>
              <a:rPr lang="en-US" b="0" err="1">
                <a:solidFill>
                  <a:schemeClr val="bg1"/>
                </a:solidFill>
              </a:rPr>
              <a:t>della</a:t>
            </a:r>
            <a:r>
              <a:rPr lang="en-US" b="0">
                <a:solidFill>
                  <a:schemeClr val="bg1"/>
                </a:solidFill>
              </a:rPr>
              <a:t> </a:t>
            </a:r>
            <a:r>
              <a:rPr lang="en-US" b="0" err="1">
                <a:solidFill>
                  <a:schemeClr val="bg1"/>
                </a:solidFill>
              </a:rPr>
              <a:t>curva</a:t>
            </a:r>
            <a:r>
              <a:rPr lang="en-US" b="0">
                <a:solidFill>
                  <a:schemeClr val="bg1"/>
                </a:solidFill>
              </a:rPr>
              <a:t> e termini </a:t>
            </a:r>
            <a:r>
              <a:rPr lang="en-US" b="0" err="1">
                <a:solidFill>
                  <a:schemeClr val="bg1"/>
                </a:solidFill>
              </a:rPr>
              <a:t>B</a:t>
            </a:r>
            <a:r>
              <a:rPr lang="en-US" sz="1600" b="0" err="1">
                <a:solidFill>
                  <a:schemeClr val="bg1"/>
                </a:solidFill>
              </a:rPr>
              <a:t>i,h</a:t>
            </a:r>
            <a:r>
              <a:rPr lang="en-US" b="0">
                <a:solidFill>
                  <a:schemeClr val="bg1"/>
                </a:solidFill>
              </a:rPr>
              <a:t>(t)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22618E7-4685-2565-890E-0E77F8087A02}"/>
              </a:ext>
            </a:extLst>
          </p:cNvPr>
          <p:cNvCxnSpPr/>
          <p:nvPr/>
        </p:nvCxnSpPr>
        <p:spPr>
          <a:xfrm>
            <a:off x="4466435" y="605790"/>
            <a:ext cx="0" cy="393192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D4EA381-6C1B-C849-9E34-0F0DDC05BADD}"/>
              </a:ext>
            </a:extLst>
          </p:cNvPr>
          <p:cNvSpPr txBox="1"/>
          <p:nvPr/>
        </p:nvSpPr>
        <p:spPr>
          <a:xfrm>
            <a:off x="195286" y="1060156"/>
            <a:ext cx="423225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Montserrat"/>
              </a:rPr>
              <a:t>I </a:t>
            </a:r>
            <a:r>
              <a:rPr lang="en-US" sz="1200" b="1" err="1">
                <a:latin typeface="Montserrat"/>
              </a:rPr>
              <a:t>parametri</a:t>
            </a:r>
            <a:r>
              <a:rPr lang="en-US" sz="1200" b="1">
                <a:latin typeface="Montserrat"/>
              </a:rPr>
              <a:t> </a:t>
            </a:r>
            <a:r>
              <a:rPr lang="en-US" sz="1200">
                <a:latin typeface="Montserrat"/>
              </a:rPr>
              <a:t>di </a:t>
            </a:r>
            <a:r>
              <a:rPr lang="en-US" sz="1200" err="1">
                <a:latin typeface="Montserrat"/>
              </a:rPr>
              <a:t>una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curva</a:t>
            </a:r>
            <a:r>
              <a:rPr lang="en-US" sz="1200">
                <a:latin typeface="Montserrat"/>
              </a:rPr>
              <a:t> B-SPLINE </a:t>
            </a:r>
            <a:r>
              <a:rPr lang="en-US" sz="1200" err="1">
                <a:latin typeface="Montserrat"/>
              </a:rPr>
              <a:t>sono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dunque</a:t>
            </a:r>
            <a:r>
              <a:rPr lang="en-US" sz="1200">
                <a:latin typeface="Montserrat"/>
              </a:rPr>
              <a:t>: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32CFA1-B660-8DC0-62B7-39D04728E2C5}"/>
              </a:ext>
            </a:extLst>
          </p:cNvPr>
          <p:cNvSpPr txBox="1"/>
          <p:nvPr/>
        </p:nvSpPr>
        <p:spPr>
          <a:xfrm>
            <a:off x="192730" y="2507352"/>
            <a:ext cx="41137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Montserrat"/>
              </a:rPr>
              <a:t>Con le </a:t>
            </a:r>
            <a:r>
              <a:rPr lang="en-US" sz="1200" err="1">
                <a:latin typeface="Montserrat"/>
              </a:rPr>
              <a:t>funzioni</a:t>
            </a:r>
            <a:r>
              <a:rPr lang="en-US" sz="1200">
                <a:latin typeface="Montserrat"/>
              </a:rPr>
              <a:t> B-spline </a:t>
            </a:r>
            <a:r>
              <a:rPr lang="en-US" sz="1200" err="1">
                <a:latin typeface="Montserrat"/>
              </a:rPr>
              <a:t>i</a:t>
            </a:r>
            <a:r>
              <a:rPr lang="en-US" sz="1200">
                <a:latin typeface="Montserrat"/>
              </a:rPr>
              <a:t> nodi </a:t>
            </a:r>
            <a:r>
              <a:rPr lang="en-US" sz="1200" err="1">
                <a:latin typeface="Montserrat"/>
              </a:rPr>
              <a:t>definiti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svolgono</a:t>
            </a:r>
            <a:r>
              <a:rPr lang="en-US" sz="1200">
                <a:latin typeface="Montserrat"/>
              </a:rPr>
              <a:t> un </a:t>
            </a:r>
            <a:r>
              <a:rPr lang="en-US" sz="1200" err="1">
                <a:latin typeface="Montserrat"/>
              </a:rPr>
              <a:t>ruolo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significativo</a:t>
            </a:r>
            <a:r>
              <a:rPr lang="en-US" sz="1200">
                <a:latin typeface="Montserrat"/>
              </a:rPr>
              <a:t>. In </a:t>
            </a:r>
            <a:r>
              <a:rPr lang="en-US" sz="1200" err="1">
                <a:latin typeface="Montserrat"/>
              </a:rPr>
              <a:t>particolare</a:t>
            </a:r>
            <a:r>
              <a:rPr lang="en-US" sz="1200">
                <a:latin typeface="Montserrat"/>
              </a:rPr>
              <a:t> il </a:t>
            </a:r>
            <a:r>
              <a:rPr lang="en-US" sz="1200" err="1">
                <a:latin typeface="Montserrat"/>
              </a:rPr>
              <a:t>numero</a:t>
            </a:r>
            <a:r>
              <a:rPr lang="en-US" sz="1200">
                <a:latin typeface="Montserrat"/>
              </a:rPr>
              <a:t> di nodi </a:t>
            </a:r>
            <a:r>
              <a:rPr lang="en-US" sz="1200" err="1">
                <a:latin typeface="Montserrat"/>
              </a:rPr>
              <a:t>risulta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pari</a:t>
            </a:r>
            <a:r>
              <a:rPr lang="en-US" sz="1200">
                <a:latin typeface="Montserrat"/>
              </a:rPr>
              <a:t> a: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824EA9-8D65-EF21-8EE6-AE61E433AB49}"/>
              </a:ext>
            </a:extLst>
          </p:cNvPr>
          <p:cNvSpPr txBox="1"/>
          <p:nvPr/>
        </p:nvSpPr>
        <p:spPr>
          <a:xfrm>
            <a:off x="118249" y="1522838"/>
            <a:ext cx="4487343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>
                <a:latin typeface="Montserrat"/>
              </a:rPr>
              <a:t>n+1 </a:t>
            </a:r>
            <a:r>
              <a:rPr lang="en-US" sz="1200" err="1">
                <a:latin typeface="Montserrat"/>
              </a:rPr>
              <a:t>punti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controllo</a:t>
            </a:r>
            <a:r>
              <a:rPr lang="en-US">
                <a:latin typeface="Montserrat"/>
              </a:rPr>
              <a:t> P</a:t>
            </a:r>
            <a:r>
              <a:rPr lang="en-US" sz="1100">
                <a:latin typeface="Montserrat"/>
              </a:rPr>
              <a:t>0</a:t>
            </a:r>
            <a:r>
              <a:rPr lang="en-US">
                <a:latin typeface="Montserrat"/>
              </a:rPr>
              <a:t>...</a:t>
            </a:r>
            <a:r>
              <a:rPr lang="en-US" err="1">
                <a:latin typeface="Montserrat"/>
              </a:rPr>
              <a:t>P</a:t>
            </a:r>
            <a:r>
              <a:rPr lang="en-US" sz="1100" err="1">
                <a:latin typeface="Montserrat"/>
              </a:rPr>
              <a:t>n</a:t>
            </a:r>
            <a:endParaRPr lang="en-US" sz="1100">
              <a:latin typeface="Montserrat"/>
            </a:endParaRPr>
          </a:p>
          <a:p>
            <a:pPr marL="285750" indent="-285750">
              <a:buChar char="•"/>
            </a:pPr>
            <a:r>
              <a:rPr lang="en-US" sz="1200">
                <a:latin typeface="Montserrat"/>
              </a:rPr>
              <a:t>Grado </a:t>
            </a:r>
            <a:r>
              <a:rPr lang="en-US">
                <a:latin typeface="Montserrat"/>
              </a:rPr>
              <a:t>h </a:t>
            </a:r>
          </a:p>
          <a:p>
            <a:pPr marL="285750" indent="-285750">
              <a:buChar char="•"/>
            </a:pPr>
            <a:r>
              <a:rPr lang="en-US" sz="1200" err="1">
                <a:latin typeface="Montserrat"/>
              </a:rPr>
              <a:t>Vettore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dei</a:t>
            </a:r>
            <a:r>
              <a:rPr lang="en-US" sz="1200">
                <a:latin typeface="Montserrat"/>
              </a:rPr>
              <a:t> nod</a:t>
            </a:r>
            <a:r>
              <a:rPr lang="en-US">
                <a:latin typeface="Montserrat"/>
              </a:rPr>
              <a:t>i </a:t>
            </a:r>
            <a:r>
              <a:rPr lang="en-US" i="1">
                <a:latin typeface="Montserrat"/>
              </a:rPr>
              <a:t>T = (t</a:t>
            </a:r>
            <a:r>
              <a:rPr lang="en-US" sz="1100" i="1">
                <a:latin typeface="Montserrat"/>
              </a:rPr>
              <a:t>0</a:t>
            </a:r>
            <a:r>
              <a:rPr lang="en-US" i="1">
                <a:latin typeface="Montserrat"/>
              </a:rPr>
              <a:t>, t</a:t>
            </a:r>
            <a:r>
              <a:rPr lang="en-US" sz="1100" i="1">
                <a:latin typeface="Montserrat"/>
              </a:rPr>
              <a:t>1</a:t>
            </a:r>
            <a:r>
              <a:rPr lang="en-US" i="1">
                <a:latin typeface="Montserrat"/>
              </a:rPr>
              <a:t>, ...,t</a:t>
            </a:r>
            <a:r>
              <a:rPr lang="en-US" sz="1100" i="1">
                <a:latin typeface="Montserrat"/>
              </a:rPr>
              <a:t>n+h+1</a:t>
            </a:r>
            <a:r>
              <a:rPr lang="en-US" i="1">
                <a:latin typeface="Montserrat"/>
              </a:rPr>
              <a:t>)</a:t>
            </a:r>
            <a:r>
              <a:rPr lang="en-US">
                <a:latin typeface="Montserrat"/>
              </a:rPr>
              <a:t>  </a:t>
            </a:r>
            <a:r>
              <a:rPr lang="en-US" sz="1100">
                <a:latin typeface="Montserrat"/>
              </a:rPr>
              <a:t>con </a:t>
            </a:r>
            <a:r>
              <a:rPr lang="en-US" sz="1200" err="1">
                <a:latin typeface="Montserrat"/>
              </a:rPr>
              <a:t>ti</a:t>
            </a:r>
            <a:r>
              <a:rPr lang="en-US" sz="1200">
                <a:latin typeface="Montserrat"/>
              </a:rPr>
              <a:t> &lt; ti+1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733208-5B0A-0904-4A09-9DB7A4158629}"/>
              </a:ext>
            </a:extLst>
          </p:cNvPr>
          <p:cNvSpPr txBox="1"/>
          <p:nvPr/>
        </p:nvSpPr>
        <p:spPr>
          <a:xfrm>
            <a:off x="2416" y="3335423"/>
            <a:ext cx="4488180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latin typeface="Montserrat"/>
              </a:rPr>
              <a:t>n + 1 + grado+1</a:t>
            </a:r>
            <a:endParaRPr lang="en-US"/>
          </a:p>
          <a:p>
            <a:pPr algn="ctr"/>
            <a:endParaRPr lang="en-US" sz="1200"/>
          </a:p>
          <a:p>
            <a:pPr algn="ctr"/>
            <a:r>
              <a:rPr lang="en-US" sz="1200">
                <a:latin typeface="Montserrat"/>
              </a:rPr>
              <a:t>Dove n+1 è il </a:t>
            </a:r>
            <a:r>
              <a:rPr lang="en-US" sz="1200" err="1">
                <a:latin typeface="Montserrat"/>
              </a:rPr>
              <a:t>numero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dei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punti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controllo</a:t>
            </a:r>
            <a:endParaRPr lang="en-US" sz="1200">
              <a:latin typeface="Montserra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52418A-EBC9-7E64-E3B5-C5093EF8E928}"/>
              </a:ext>
            </a:extLst>
          </p:cNvPr>
          <p:cNvSpPr txBox="1"/>
          <p:nvPr/>
        </p:nvSpPr>
        <p:spPr>
          <a:xfrm>
            <a:off x="4864720" y="1062061"/>
            <a:ext cx="408432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Montserrat"/>
              </a:rPr>
              <a:t>In </a:t>
            </a:r>
            <a:r>
              <a:rPr lang="en-US" sz="1200" err="1">
                <a:latin typeface="Montserrat"/>
              </a:rPr>
              <a:t>particolare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polinomi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Bi,h</a:t>
            </a:r>
            <a:r>
              <a:rPr lang="en-US" sz="1200">
                <a:latin typeface="Montserrat"/>
              </a:rPr>
              <a:t>(t) </a:t>
            </a:r>
            <a:r>
              <a:rPr lang="en-US" sz="1200" err="1">
                <a:latin typeface="Montserrat"/>
              </a:rPr>
              <a:t>sostituiscono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quelli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Bernstein,e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sono</a:t>
            </a:r>
            <a:r>
              <a:rPr lang="en-US" sz="1200">
                <a:latin typeface="Montserrat"/>
              </a:rPr>
              <a:t> </a:t>
            </a:r>
            <a:r>
              <a:rPr lang="en-US" sz="1200" err="1">
                <a:latin typeface="Montserrat"/>
              </a:rPr>
              <a:t>calcolati</a:t>
            </a:r>
            <a:r>
              <a:rPr lang="en-US" sz="1200">
                <a:latin typeface="Montserrat"/>
              </a:rPr>
              <a:t> con le </a:t>
            </a:r>
            <a:r>
              <a:rPr lang="en-US" sz="1200" err="1">
                <a:latin typeface="Montserrat"/>
              </a:rPr>
              <a:t>formule</a:t>
            </a:r>
            <a:r>
              <a:rPr lang="en-US" sz="1200">
                <a:latin typeface="Montserrat"/>
              </a:rPr>
              <a:t> </a:t>
            </a:r>
            <a:r>
              <a:rPr lang="en-US" sz="1200" err="1">
                <a:latin typeface="Montserrat"/>
              </a:rPr>
              <a:t>ricorsive</a:t>
            </a:r>
            <a:r>
              <a:rPr lang="en-US" sz="1200">
                <a:latin typeface="Montserrat"/>
              </a:rPr>
              <a:t> di De Boor in cui:</a:t>
            </a:r>
          </a:p>
        </p:txBody>
      </p:sp>
      <p:pic>
        <p:nvPicPr>
          <p:cNvPr id="9" name="Picture 9" descr="Text, letter&#10;&#10;Description automatically generated">
            <a:extLst>
              <a:ext uri="{FF2B5EF4-FFF2-40B4-BE49-F238E27FC236}">
                <a16:creationId xmlns:a16="http://schemas.microsoft.com/office/drawing/2014/main" id="{08A7CACA-31C1-ED26-397A-2652D944C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070" y="1890101"/>
            <a:ext cx="4312177" cy="167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6122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D088C26-0FDD-CE07-A5E1-3E59B6084D34}"/>
              </a:ext>
            </a:extLst>
          </p:cNvPr>
          <p:cNvSpPr txBox="1"/>
          <p:nvPr/>
        </p:nvSpPr>
        <p:spPr>
          <a:xfrm>
            <a:off x="243840" y="1421130"/>
            <a:ext cx="274320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latin typeface="Playfair Display SemiBold"/>
              </a:rPr>
              <a:t>B-SPLINE in MATLAB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2AEF99-0DCE-9656-1BB4-CDF71FE41721}"/>
              </a:ext>
            </a:extLst>
          </p:cNvPr>
          <p:cNvSpPr txBox="1"/>
          <p:nvPr/>
        </p:nvSpPr>
        <p:spPr>
          <a:xfrm>
            <a:off x="340344" y="2546892"/>
            <a:ext cx="2560320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Montserrat"/>
              </a:rPr>
              <a:t>MATLAB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mette</a:t>
            </a:r>
            <a:r>
              <a:rPr lang="en-US">
                <a:solidFill>
                  <a:schemeClr val="bg1"/>
                </a:solidFill>
                <a:latin typeface="Montserrat"/>
              </a:rPr>
              <a:t> a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disposizioni</a:t>
            </a:r>
            <a:r>
              <a:rPr lang="en-US">
                <a:solidFill>
                  <a:schemeClr val="bg1"/>
                </a:solidFill>
                <a:latin typeface="Montserrat"/>
              </a:rPr>
              <a:t> due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funzioni</a:t>
            </a:r>
            <a:r>
              <a:rPr lang="en-US">
                <a:solidFill>
                  <a:schemeClr val="bg1"/>
                </a:solidFill>
                <a:latin typeface="Montserrat"/>
              </a:rPr>
              <a:t> per la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rappresentazione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delle</a:t>
            </a:r>
            <a:r>
              <a:rPr lang="en-US">
                <a:solidFill>
                  <a:schemeClr val="bg1"/>
                </a:solidFill>
                <a:latin typeface="Montserrat"/>
              </a:rPr>
              <a:t> B-SPLINE,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rispettivamente</a:t>
            </a:r>
            <a:r>
              <a:rPr lang="en-US">
                <a:solidFill>
                  <a:schemeClr val="bg1"/>
                </a:solidFill>
                <a:latin typeface="Montserrat"/>
              </a:rPr>
              <a:t>: </a:t>
            </a:r>
          </a:p>
        </p:txBody>
      </p:sp>
      <p:pic>
        <p:nvPicPr>
          <p:cNvPr id="11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AACEDF41-133C-08B8-D08F-BDF554DCC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5701" y="260087"/>
            <a:ext cx="2781300" cy="2261868"/>
          </a:xfrm>
          <a:prstGeom prst="rect">
            <a:avLst/>
          </a:prstGeom>
        </p:spPr>
      </p:pic>
      <p:pic>
        <p:nvPicPr>
          <p:cNvPr id="12" name="Picture 12" descr="Chart&#10;&#10;Description automatically generated">
            <a:extLst>
              <a:ext uri="{FF2B5EF4-FFF2-40B4-BE49-F238E27FC236}">
                <a16:creationId xmlns:a16="http://schemas.microsoft.com/office/drawing/2014/main" id="{C4472132-BB7B-A748-5C76-8DDC5D0FC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191" y="2630484"/>
            <a:ext cx="2834640" cy="228803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0DF531C-6B6E-F744-1537-889069F4933A}"/>
              </a:ext>
            </a:extLst>
          </p:cNvPr>
          <p:cNvSpPr txBox="1"/>
          <p:nvPr/>
        </p:nvSpPr>
        <p:spPr>
          <a:xfrm>
            <a:off x="6549901" y="1162375"/>
            <a:ext cx="2329211" cy="461665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i="1" err="1">
                <a:latin typeface="Montserrat"/>
              </a:rPr>
              <a:t>Bspline</a:t>
            </a:r>
            <a:r>
              <a:rPr lang="en-US" sz="1200" b="1" i="1">
                <a:latin typeface="Montserrat"/>
              </a:rPr>
              <a:t>(t)</a:t>
            </a:r>
            <a:r>
              <a:rPr lang="en-US" sz="1200" i="1">
                <a:latin typeface="Montserrat"/>
              </a:rPr>
              <a:t>  </a:t>
            </a:r>
            <a:endParaRPr lang="en-US" sz="1200"/>
          </a:p>
          <a:p>
            <a:pPr algn="ctr"/>
            <a:r>
              <a:rPr lang="en-US" sz="1200">
                <a:latin typeface="Montserrat"/>
              </a:rPr>
              <a:t>con t </a:t>
            </a:r>
            <a:r>
              <a:rPr lang="en-US" sz="1200" err="1">
                <a:latin typeface="Montserrat"/>
              </a:rPr>
              <a:t>vettore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dei</a:t>
            </a:r>
            <a:r>
              <a:rPr lang="en-US" sz="1200">
                <a:latin typeface="Montserrat"/>
              </a:rPr>
              <a:t> nodi</a:t>
            </a:r>
            <a:endParaRPr lang="en-US" sz="1200" i="1">
              <a:latin typeface="Montserra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97F785-53E8-82FD-A8EA-6C710FB6515B}"/>
              </a:ext>
            </a:extLst>
          </p:cNvPr>
          <p:cNvSpPr txBox="1"/>
          <p:nvPr/>
        </p:nvSpPr>
        <p:spPr>
          <a:xfrm>
            <a:off x="6549714" y="3252672"/>
            <a:ext cx="2325960" cy="646331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i="1">
                <a:latin typeface="Montserrat"/>
              </a:rPr>
              <a:t>Bsplinepolytraj(</a:t>
            </a:r>
            <a:r>
              <a:rPr lang="en-US" sz="1200" b="1" i="1" err="1">
                <a:latin typeface="Montserrat"/>
              </a:rPr>
              <a:t>cP,tI,tS</a:t>
            </a:r>
            <a:r>
              <a:rPr lang="en-US" sz="1200" b="1" i="1">
                <a:latin typeface="Montserrat"/>
              </a:rPr>
              <a:t>)</a:t>
            </a:r>
            <a:endParaRPr lang="en-US" sz="1200" b="1"/>
          </a:p>
          <a:p>
            <a:pPr algn="ctr"/>
            <a:r>
              <a:rPr lang="en-US" sz="1200">
                <a:latin typeface="Montserrat"/>
              </a:rPr>
              <a:t>a </a:t>
            </a:r>
            <a:r>
              <a:rPr lang="en-US" sz="1200" err="1">
                <a:latin typeface="Montserrat"/>
              </a:rPr>
              <a:t>partire</a:t>
            </a:r>
            <a:r>
              <a:rPr lang="en-US" sz="1200">
                <a:latin typeface="Montserrat"/>
              </a:rPr>
              <a:t> da </a:t>
            </a:r>
            <a:r>
              <a:rPr lang="en-US" sz="1200" err="1">
                <a:latin typeface="Montserrat"/>
              </a:rPr>
              <a:t>fissati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punti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controllo</a:t>
            </a:r>
            <a:endParaRPr lang="en-US" sz="1200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911484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445DB8D-7868-2BD6-D184-BF5298E077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2636" y="571041"/>
            <a:ext cx="5801314" cy="4097110"/>
          </a:xfrm>
        </p:spPr>
        <p:txBody>
          <a:bodyPr/>
          <a:lstStyle/>
          <a:p>
            <a:pPr>
              <a:buAutoNum type="arabicPeriod"/>
            </a:pPr>
            <a:r>
              <a:rPr lang="en-US" sz="1200">
                <a:solidFill>
                  <a:schemeClr val="tx1"/>
                </a:solidFill>
              </a:rPr>
              <a:t>In </a:t>
            </a:r>
            <a:r>
              <a:rPr lang="en-US" sz="1200" err="1">
                <a:solidFill>
                  <a:schemeClr val="tx1"/>
                </a:solidFill>
              </a:rPr>
              <a:t>generale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una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curva</a:t>
            </a:r>
            <a:r>
              <a:rPr lang="en-US" sz="1200">
                <a:solidFill>
                  <a:schemeClr val="tx1"/>
                </a:solidFill>
              </a:rPr>
              <a:t> B-Spline non è </a:t>
            </a:r>
            <a:r>
              <a:rPr lang="en-US" sz="1200" b="1" err="1">
                <a:solidFill>
                  <a:schemeClr val="tx1"/>
                </a:solidFill>
              </a:rPr>
              <a:t>chiusa</a:t>
            </a:r>
            <a:r>
              <a:rPr lang="en-US" sz="1200" b="1">
                <a:solidFill>
                  <a:schemeClr val="tx1"/>
                </a:solidFill>
              </a:rPr>
              <a:t> </a:t>
            </a:r>
            <a:r>
              <a:rPr lang="en-US" sz="1200">
                <a:solidFill>
                  <a:schemeClr val="tx1"/>
                </a:solidFill>
              </a:rPr>
              <a:t>ma </a:t>
            </a:r>
            <a:r>
              <a:rPr lang="en-US" sz="1200" err="1">
                <a:solidFill>
                  <a:schemeClr val="tx1"/>
                </a:solidFill>
              </a:rPr>
              <a:t>può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essere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resa</a:t>
            </a:r>
            <a:r>
              <a:rPr lang="en-US" sz="1200">
                <a:solidFill>
                  <a:schemeClr val="tx1"/>
                </a:solidFill>
              </a:rPr>
              <a:t> tale se </a:t>
            </a:r>
            <a:r>
              <a:rPr lang="en-US" sz="1200" err="1">
                <a:solidFill>
                  <a:schemeClr val="tx1"/>
                </a:solidFill>
              </a:rPr>
              <a:t>l'ultimo</a:t>
            </a:r>
            <a:r>
              <a:rPr lang="en-US" sz="1200">
                <a:solidFill>
                  <a:schemeClr val="tx1"/>
                </a:solidFill>
              </a:rPr>
              <a:t> punto coincide col primo. </a:t>
            </a:r>
            <a:endParaRPr lang="en-US"/>
          </a:p>
          <a:p>
            <a:pPr>
              <a:buAutoNum type="arabicPeriod"/>
            </a:pPr>
            <a:endParaRPr lang="en-US" sz="1200">
              <a:solidFill>
                <a:schemeClr val="tx1"/>
              </a:solidFill>
            </a:endParaRPr>
          </a:p>
          <a:p>
            <a:pPr>
              <a:buAutoNum type="arabicPeriod"/>
            </a:pPr>
            <a:r>
              <a:rPr lang="en-US" sz="1200" b="1" err="1">
                <a:solidFill>
                  <a:schemeClr val="tx1"/>
                </a:solidFill>
              </a:rPr>
              <a:t>Invarianza</a:t>
            </a:r>
            <a:r>
              <a:rPr lang="en-US" sz="1200">
                <a:solidFill>
                  <a:schemeClr val="tx1"/>
                </a:solidFill>
              </a:rPr>
              <a:t>: E' </a:t>
            </a:r>
            <a:r>
              <a:rPr lang="en-US" sz="1200" err="1">
                <a:solidFill>
                  <a:schemeClr val="tx1"/>
                </a:solidFill>
              </a:rPr>
              <a:t>possibile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applicare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trasformazioni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geometriche</a:t>
            </a:r>
            <a:r>
              <a:rPr lang="en-US" sz="1200">
                <a:solidFill>
                  <a:schemeClr val="tx1"/>
                </a:solidFill>
              </a:rPr>
              <a:t> o </a:t>
            </a:r>
            <a:r>
              <a:rPr lang="en-US" sz="1200" err="1">
                <a:solidFill>
                  <a:schemeClr val="tx1"/>
                </a:solidFill>
              </a:rPr>
              <a:t>affini</a:t>
            </a:r>
            <a:r>
              <a:rPr lang="en-US" sz="1200">
                <a:solidFill>
                  <a:schemeClr val="tx1"/>
                </a:solidFill>
              </a:rPr>
              <a:t> ai </a:t>
            </a:r>
            <a:r>
              <a:rPr lang="en-US" sz="1200" err="1">
                <a:solidFill>
                  <a:schemeClr val="tx1"/>
                </a:solidFill>
              </a:rPr>
              <a:t>punti</a:t>
            </a:r>
            <a:r>
              <a:rPr lang="en-US" sz="1200">
                <a:solidFill>
                  <a:schemeClr val="tx1"/>
                </a:solidFill>
              </a:rPr>
              <a:t> di </a:t>
            </a:r>
            <a:r>
              <a:rPr lang="en-US" sz="1200" err="1">
                <a:solidFill>
                  <a:schemeClr val="tx1"/>
                </a:solidFill>
              </a:rPr>
              <a:t>controllo</a:t>
            </a:r>
            <a:r>
              <a:rPr lang="en-US" sz="1200">
                <a:solidFill>
                  <a:schemeClr val="tx1"/>
                </a:solidFill>
              </a:rPr>
              <a:t> per poi </a:t>
            </a:r>
            <a:r>
              <a:rPr lang="en-US" sz="1200" err="1">
                <a:solidFill>
                  <a:schemeClr val="tx1"/>
                </a:solidFill>
              </a:rPr>
              <a:t>rivalutare</a:t>
            </a:r>
            <a:r>
              <a:rPr lang="en-US" sz="1200">
                <a:solidFill>
                  <a:schemeClr val="tx1"/>
                </a:solidFill>
              </a:rPr>
              <a:t> la </a:t>
            </a:r>
            <a:r>
              <a:rPr lang="en-US" sz="1200" err="1">
                <a:solidFill>
                  <a:schemeClr val="tx1"/>
                </a:solidFill>
              </a:rPr>
              <a:t>curva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evitando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che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l'operazione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venga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eseguita</a:t>
            </a:r>
            <a:r>
              <a:rPr lang="en-US" sz="1200">
                <a:solidFill>
                  <a:schemeClr val="tx1"/>
                </a:solidFill>
              </a:rPr>
              <a:t> per </a:t>
            </a:r>
            <a:r>
              <a:rPr lang="en-US" sz="1200" err="1">
                <a:solidFill>
                  <a:schemeClr val="tx1"/>
                </a:solidFill>
              </a:rPr>
              <a:t>ogni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singolo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valore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della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curva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stessa</a:t>
            </a:r>
            <a:r>
              <a:rPr lang="en-US" sz="1200">
                <a:solidFill>
                  <a:schemeClr val="tx1"/>
                </a:solidFill>
              </a:rPr>
              <a:t>.</a:t>
            </a:r>
          </a:p>
          <a:p>
            <a:pPr>
              <a:buAutoNum type="arabicPeriod"/>
            </a:pPr>
            <a:endParaRPr lang="en-US" sz="1200">
              <a:solidFill>
                <a:schemeClr val="tx1"/>
              </a:solidFill>
            </a:endParaRPr>
          </a:p>
          <a:p>
            <a:pPr>
              <a:buAutoNum type="arabicPeriod"/>
            </a:pPr>
            <a:r>
              <a:rPr lang="en-US" sz="1200" b="1" err="1">
                <a:solidFill>
                  <a:schemeClr val="tx1"/>
                </a:solidFill>
              </a:rPr>
              <a:t>Controllo</a:t>
            </a:r>
            <a:r>
              <a:rPr lang="en-US" sz="1200" b="1">
                <a:solidFill>
                  <a:schemeClr val="tx1"/>
                </a:solidFill>
              </a:rPr>
              <a:t> locale</a:t>
            </a:r>
            <a:r>
              <a:rPr lang="en-US" sz="1200">
                <a:solidFill>
                  <a:schemeClr val="tx1"/>
                </a:solidFill>
              </a:rPr>
              <a:t>: Se </a:t>
            </a:r>
            <a:r>
              <a:rPr lang="en-US" sz="1200" b="1">
                <a:solidFill>
                  <a:schemeClr val="tx1"/>
                </a:solidFill>
              </a:rPr>
              <a:t>P</a:t>
            </a:r>
            <a:r>
              <a:rPr lang="en-US" sz="1100" b="1">
                <a:solidFill>
                  <a:schemeClr val="tx1"/>
                </a:solidFill>
              </a:rPr>
              <a:t>j</a:t>
            </a:r>
            <a:r>
              <a:rPr lang="en-US" sz="1200">
                <a:solidFill>
                  <a:schemeClr val="tx1"/>
                </a:solidFill>
              </a:rPr>
              <a:t> cambia, la </a:t>
            </a:r>
            <a:r>
              <a:rPr lang="en-US" sz="1200" err="1">
                <a:solidFill>
                  <a:schemeClr val="tx1"/>
                </a:solidFill>
              </a:rPr>
              <a:t>curva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risulta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modificata</a:t>
            </a:r>
            <a:r>
              <a:rPr lang="en-US" sz="1200">
                <a:solidFill>
                  <a:schemeClr val="tx1"/>
                </a:solidFill>
              </a:rPr>
              <a:t> solo in </a:t>
            </a:r>
            <a:r>
              <a:rPr lang="en-US" sz="1200" err="1">
                <a:solidFill>
                  <a:schemeClr val="tx1"/>
                </a:solidFill>
              </a:rPr>
              <a:t>corrispondenza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dei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punti</a:t>
            </a:r>
            <a:r>
              <a:rPr lang="en-US" sz="1200">
                <a:solidFill>
                  <a:schemeClr val="tx1"/>
                </a:solidFill>
              </a:rPr>
              <a:t> di </a:t>
            </a:r>
            <a:r>
              <a:rPr lang="en-US" sz="1200" err="1">
                <a:solidFill>
                  <a:schemeClr val="tx1"/>
                </a:solidFill>
              </a:rPr>
              <a:t>definizione</a:t>
            </a:r>
            <a:r>
              <a:rPr lang="en-US" sz="1200">
                <a:solidFill>
                  <a:schemeClr val="tx1"/>
                </a:solidFill>
              </a:rPr>
              <a:t> </a:t>
            </a:r>
            <a:r>
              <a:rPr lang="en-US" sz="1200" err="1">
                <a:solidFill>
                  <a:schemeClr val="tx1"/>
                </a:solidFill>
              </a:rPr>
              <a:t>della</a:t>
            </a:r>
            <a:r>
              <a:rPr lang="en-US" sz="1200">
                <a:solidFill>
                  <a:schemeClr val="tx1"/>
                </a:solidFill>
              </a:rPr>
              <a:t> B-Spline </a:t>
            </a:r>
            <a:r>
              <a:rPr lang="en-US" sz="1200" b="1" err="1">
                <a:solidFill>
                  <a:schemeClr val="tx1"/>
                </a:solidFill>
              </a:rPr>
              <a:t>B</a:t>
            </a:r>
            <a:r>
              <a:rPr lang="en-US" sz="1100" b="1" err="1">
                <a:solidFill>
                  <a:schemeClr val="tx1"/>
                </a:solidFill>
              </a:rPr>
              <a:t>j,h</a:t>
            </a:r>
            <a:endParaRPr lang="en-US" sz="1100" b="1">
              <a:solidFill>
                <a:schemeClr val="tx1"/>
              </a:solidFill>
            </a:endParaRPr>
          </a:p>
          <a:p>
            <a:pPr>
              <a:buAutoNum type="arabicPeriod"/>
            </a:pPr>
            <a:endParaRPr lang="en-US" sz="1200">
              <a:solidFill>
                <a:schemeClr val="tx1"/>
              </a:solidFill>
            </a:endParaRPr>
          </a:p>
          <a:p>
            <a:pPr>
              <a:buAutoNum type="arabicPeriod"/>
            </a:pPr>
            <a:r>
              <a:rPr lang="en-US" sz="1200"/>
              <a:t>E’ </a:t>
            </a:r>
            <a:r>
              <a:rPr lang="en-US" sz="1200" err="1"/>
              <a:t>inoltre</a:t>
            </a:r>
            <a:r>
              <a:rPr lang="en-US" sz="1200"/>
              <a:t> </a:t>
            </a:r>
            <a:r>
              <a:rPr lang="en-US" sz="1200" err="1"/>
              <a:t>possibile</a:t>
            </a:r>
            <a:r>
              <a:rPr lang="en-US" sz="1200"/>
              <a:t> </a:t>
            </a:r>
            <a:r>
              <a:rPr lang="en-US" sz="1200" err="1"/>
              <a:t>modificare</a:t>
            </a:r>
            <a:r>
              <a:rPr lang="en-US" sz="1200"/>
              <a:t> la </a:t>
            </a:r>
            <a:r>
              <a:rPr lang="en-US" sz="1200" err="1"/>
              <a:t>curva</a:t>
            </a:r>
            <a:r>
              <a:rPr lang="en-US" sz="1200"/>
              <a:t> in modo </a:t>
            </a:r>
            <a:r>
              <a:rPr lang="en-US" sz="1200" err="1"/>
              <a:t>che</a:t>
            </a:r>
            <a:r>
              <a:rPr lang="en-US" sz="1200"/>
              <a:t> </a:t>
            </a:r>
            <a:r>
              <a:rPr lang="en-US" sz="1200" err="1"/>
              <a:t>sia</a:t>
            </a:r>
            <a:r>
              <a:rPr lang="en-US" sz="1200"/>
              <a:t> </a:t>
            </a:r>
            <a:r>
              <a:rPr lang="en-US" sz="1200" b="1" err="1"/>
              <a:t>tangente</a:t>
            </a:r>
            <a:r>
              <a:rPr lang="en-US" sz="1200" b="1"/>
              <a:t> </a:t>
            </a:r>
            <a:r>
              <a:rPr lang="en-US" sz="1200"/>
              <a:t>al primo e </a:t>
            </a:r>
            <a:r>
              <a:rPr lang="en-US" sz="1200" err="1"/>
              <a:t>all’ultimo</a:t>
            </a:r>
            <a:r>
              <a:rPr lang="en-US" sz="1200"/>
              <a:t> </a:t>
            </a:r>
            <a:r>
              <a:rPr lang="en-US" sz="1200" err="1"/>
              <a:t>segmento</a:t>
            </a:r>
            <a:r>
              <a:rPr lang="en-US" sz="1200"/>
              <a:t> </a:t>
            </a:r>
            <a:r>
              <a:rPr lang="en-US" sz="1200" err="1"/>
              <a:t>nel</a:t>
            </a:r>
            <a:r>
              <a:rPr lang="en-US" sz="1200"/>
              <a:t> primo e </a:t>
            </a:r>
            <a:r>
              <a:rPr lang="en-US" sz="1200" err="1"/>
              <a:t>nell’ultimo</a:t>
            </a:r>
            <a:r>
              <a:rPr lang="en-US" sz="1200"/>
              <a:t> punto di </a:t>
            </a:r>
            <a:r>
              <a:rPr lang="en-US" sz="1200" err="1"/>
              <a:t>controllo</a:t>
            </a:r>
            <a:r>
              <a:rPr lang="en-US" sz="1200"/>
              <a:t> </a:t>
            </a:r>
            <a:r>
              <a:rPr lang="en-US" sz="1200" err="1"/>
              <a:t>rispettivamente</a:t>
            </a:r>
            <a:r>
              <a:rPr lang="en-US" sz="1200"/>
              <a:t>. Per fare </a:t>
            </a:r>
            <a:r>
              <a:rPr lang="en-US" sz="1200" err="1"/>
              <a:t>ciò</a:t>
            </a:r>
            <a:r>
              <a:rPr lang="en-US" sz="1200"/>
              <a:t> il primo e </a:t>
            </a:r>
            <a:r>
              <a:rPr lang="en-US" sz="1200" err="1"/>
              <a:t>l’ultimo</a:t>
            </a:r>
            <a:r>
              <a:rPr lang="en-US" sz="1200"/>
              <a:t> </a:t>
            </a:r>
            <a:r>
              <a:rPr lang="en-US" sz="1200" err="1"/>
              <a:t>nodo</a:t>
            </a:r>
            <a:r>
              <a:rPr lang="en-US" sz="1200"/>
              <a:t> </a:t>
            </a:r>
            <a:r>
              <a:rPr lang="en-US" sz="1200" err="1"/>
              <a:t>devono</a:t>
            </a:r>
            <a:r>
              <a:rPr lang="en-US" sz="1200"/>
              <a:t> </a:t>
            </a:r>
            <a:r>
              <a:rPr lang="en-US" sz="1200" err="1"/>
              <a:t>avere</a:t>
            </a:r>
            <a:r>
              <a:rPr lang="en-US" sz="1200"/>
              <a:t> </a:t>
            </a:r>
            <a:r>
              <a:rPr lang="en-US" sz="1200" err="1"/>
              <a:t>molteplicità</a:t>
            </a:r>
            <a:r>
              <a:rPr lang="en-US" sz="1200"/>
              <a:t> </a:t>
            </a:r>
            <a:r>
              <a:rPr lang="en-US" sz="1200" b="1"/>
              <a:t>h+1</a:t>
            </a:r>
            <a:r>
              <a:rPr lang="en-US" sz="1200"/>
              <a:t>.</a:t>
            </a:r>
            <a:endParaRPr lang="en-US"/>
          </a:p>
          <a:p>
            <a:pPr>
              <a:buAutoNum type="arabicPeriod"/>
            </a:pPr>
            <a:endParaRPr lang="en-US" sz="1200"/>
          </a:p>
          <a:p>
            <a:pPr>
              <a:buAutoNum type="arabicPeriod"/>
            </a:pPr>
            <a:r>
              <a:rPr lang="en-US" sz="1200"/>
              <a:t>In </a:t>
            </a:r>
            <a:r>
              <a:rPr lang="en-US" sz="1200" err="1"/>
              <a:t>generale</a:t>
            </a:r>
            <a:r>
              <a:rPr lang="en-US" sz="1200"/>
              <a:t> </a:t>
            </a:r>
            <a:r>
              <a:rPr lang="en-US" sz="1200" err="1"/>
              <a:t>una</a:t>
            </a:r>
            <a:r>
              <a:rPr lang="en-US" sz="1200"/>
              <a:t> B-Spline </a:t>
            </a:r>
            <a:r>
              <a:rPr lang="en-US" sz="1200" b="1"/>
              <a:t>non </a:t>
            </a:r>
            <a:r>
              <a:rPr lang="en-US" sz="1200" b="1" err="1"/>
              <a:t>interpola</a:t>
            </a:r>
            <a:r>
              <a:rPr lang="en-US" sz="1200"/>
              <a:t> </a:t>
            </a:r>
            <a:r>
              <a:rPr lang="en-US" sz="1200" err="1"/>
              <a:t>alcun</a:t>
            </a:r>
            <a:r>
              <a:rPr lang="en-US" sz="1200"/>
              <a:t> punto di </a:t>
            </a:r>
            <a:r>
              <a:rPr lang="en-US" sz="1200" err="1"/>
              <a:t>controllo</a:t>
            </a:r>
            <a:r>
              <a:rPr lang="en-US" sz="1200"/>
              <a:t>, ma </a:t>
            </a:r>
            <a:r>
              <a:rPr lang="en-US" sz="1200" err="1"/>
              <a:t>fissato</a:t>
            </a:r>
            <a:r>
              <a:rPr lang="en-US" sz="1200"/>
              <a:t> il </a:t>
            </a:r>
            <a:r>
              <a:rPr lang="en-US" sz="1200" err="1"/>
              <a:t>grado</a:t>
            </a:r>
            <a:r>
              <a:rPr lang="en-US" sz="1200"/>
              <a:t> h, </a:t>
            </a:r>
            <a:r>
              <a:rPr lang="en-US" sz="1200" err="1"/>
              <a:t>all’aumentare</a:t>
            </a:r>
            <a:r>
              <a:rPr lang="en-US" sz="1200"/>
              <a:t> </a:t>
            </a:r>
            <a:r>
              <a:rPr lang="en-US" sz="1200" err="1"/>
              <a:t>della</a:t>
            </a:r>
            <a:r>
              <a:rPr lang="en-US" sz="1200"/>
              <a:t> </a:t>
            </a:r>
            <a:r>
              <a:rPr lang="en-US" sz="1200" err="1"/>
              <a:t>molteplicità</a:t>
            </a:r>
            <a:r>
              <a:rPr lang="en-US" sz="1200"/>
              <a:t> del </a:t>
            </a:r>
            <a:r>
              <a:rPr lang="en-US" sz="1200" err="1"/>
              <a:t>nodo</a:t>
            </a:r>
            <a:r>
              <a:rPr lang="en-US" sz="1200"/>
              <a:t> la </a:t>
            </a:r>
            <a:r>
              <a:rPr lang="en-US" sz="1200" err="1"/>
              <a:t>curva</a:t>
            </a:r>
            <a:r>
              <a:rPr lang="en-US" sz="1200"/>
              <a:t> </a:t>
            </a:r>
            <a:r>
              <a:rPr lang="en-US" sz="1200" err="1"/>
              <a:t>si</a:t>
            </a:r>
            <a:r>
              <a:rPr lang="en-US" sz="1200"/>
              <a:t> </a:t>
            </a:r>
            <a:r>
              <a:rPr lang="en-US" sz="1200" err="1"/>
              <a:t>avvicina</a:t>
            </a:r>
            <a:r>
              <a:rPr lang="en-US" sz="1200"/>
              <a:t> ad </a:t>
            </a:r>
            <a:r>
              <a:rPr lang="en-US" sz="1200" err="1"/>
              <a:t>esso</a:t>
            </a:r>
            <a:r>
              <a:rPr lang="en-US" sz="1200"/>
              <a:t> </a:t>
            </a:r>
            <a:r>
              <a:rPr lang="en-US" sz="1200" err="1"/>
              <a:t>fino</a:t>
            </a:r>
            <a:r>
              <a:rPr lang="en-US" sz="1200"/>
              <a:t> ad </a:t>
            </a:r>
            <a:r>
              <a:rPr lang="en-US" sz="1200" err="1"/>
              <a:t>interpolare</a:t>
            </a:r>
            <a:r>
              <a:rPr lang="en-US" sz="1200"/>
              <a:t> il punto di </a:t>
            </a:r>
            <a:r>
              <a:rPr lang="en-US" sz="1200" err="1"/>
              <a:t>controllo</a:t>
            </a:r>
            <a:r>
              <a:rPr lang="en-US" sz="1200"/>
              <a:t> </a:t>
            </a:r>
            <a:r>
              <a:rPr lang="en-US" sz="1200" err="1"/>
              <a:t>quando</a:t>
            </a:r>
            <a:r>
              <a:rPr lang="en-US" sz="1200"/>
              <a:t> la </a:t>
            </a:r>
            <a:r>
              <a:rPr lang="en-US" sz="1200" err="1"/>
              <a:t>molteplicità</a:t>
            </a:r>
            <a:r>
              <a:rPr lang="en-US" sz="1200"/>
              <a:t> è </a:t>
            </a:r>
            <a:r>
              <a:rPr lang="en-US" sz="1200" err="1"/>
              <a:t>pari</a:t>
            </a:r>
            <a:r>
              <a:rPr lang="en-US" sz="1200"/>
              <a:t> ad </a:t>
            </a:r>
            <a:r>
              <a:rPr lang="en-US" sz="1200" b="1"/>
              <a:t>h+1</a:t>
            </a:r>
            <a:r>
              <a:rPr lang="en-US" sz="1200"/>
              <a:t>.</a:t>
            </a:r>
            <a:endParaRPr lang="en-US"/>
          </a:p>
          <a:p>
            <a:endParaRPr lang="en-US" sz="130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6C0474-D052-213F-1515-3F3F3F307C99}"/>
              </a:ext>
            </a:extLst>
          </p:cNvPr>
          <p:cNvSpPr txBox="1"/>
          <p:nvPr/>
        </p:nvSpPr>
        <p:spPr>
          <a:xfrm>
            <a:off x="323246" y="1414498"/>
            <a:ext cx="274319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>
              <a:solidFill>
                <a:schemeClr val="bg1"/>
              </a:solidFill>
              <a:latin typeface="Montserrat"/>
            </a:endParaRPr>
          </a:p>
          <a:p>
            <a:endParaRPr lang="en-US">
              <a:latin typeface="Montserra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B5C05E-B1C7-5313-1237-F7BFDF1E26CF}"/>
              </a:ext>
            </a:extLst>
          </p:cNvPr>
          <p:cNvSpPr txBox="1"/>
          <p:nvPr/>
        </p:nvSpPr>
        <p:spPr>
          <a:xfrm>
            <a:off x="346610" y="2616529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2" name="Google Shape;244;p43">
            <a:extLst>
              <a:ext uri="{FF2B5EF4-FFF2-40B4-BE49-F238E27FC236}">
                <a16:creationId xmlns:a16="http://schemas.microsoft.com/office/drawing/2014/main" id="{18E5F0C1-7A50-ABB3-4A1E-C94A767D1A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7410" y="1995858"/>
            <a:ext cx="2851052" cy="6253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100"/>
            </a:pPr>
            <a:r>
              <a:rPr lang="en" sz="2600" b="1" err="1">
                <a:solidFill>
                  <a:schemeClr val="bg1"/>
                </a:solidFill>
              </a:rPr>
              <a:t>Proprietà</a:t>
            </a:r>
            <a:r>
              <a:rPr lang="en" sz="2600" b="1">
                <a:solidFill>
                  <a:schemeClr val="bg1"/>
                </a:solidFill>
              </a:rPr>
              <a:t> </a:t>
            </a:r>
            <a:r>
              <a:rPr lang="en" sz="2600" b="1" err="1">
                <a:solidFill>
                  <a:schemeClr val="bg1"/>
                </a:solidFill>
              </a:rPr>
              <a:t>delle</a:t>
            </a:r>
            <a:r>
              <a:rPr lang="en" sz="2600" b="1">
                <a:solidFill>
                  <a:schemeClr val="bg1"/>
                </a:solidFill>
              </a:rPr>
              <a:t> curve B-SPLINE</a:t>
            </a:r>
          </a:p>
        </p:txBody>
      </p:sp>
    </p:spTree>
    <p:extLst>
      <p:ext uri="{BB962C8B-B14F-4D97-AF65-F5344CB8AC3E}">
        <p14:creationId xmlns:p14="http://schemas.microsoft.com/office/powerpoint/2010/main" val="8032112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85257-5C0B-663B-D972-8BBD69C84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00" y="480060"/>
            <a:ext cx="7809000" cy="640200"/>
          </a:xfrm>
        </p:spPr>
        <p:txBody>
          <a:bodyPr/>
          <a:lstStyle/>
          <a:p>
            <a:r>
              <a:rPr lang="en-US" b="0" err="1"/>
              <a:t>Proprietà</a:t>
            </a:r>
            <a:r>
              <a:rPr lang="en-US" b="0"/>
              <a:t> 5</a:t>
            </a:r>
          </a:p>
        </p:txBody>
      </p:sp>
      <p:pic>
        <p:nvPicPr>
          <p:cNvPr id="3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A0E61FC4-5130-19FE-282E-6F71A0847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751208"/>
            <a:ext cx="6713220" cy="23345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DAC218-66C9-B78F-B30A-64183BBA513D}"/>
              </a:ext>
            </a:extLst>
          </p:cNvPr>
          <p:cNvSpPr txBox="1"/>
          <p:nvPr/>
        </p:nvSpPr>
        <p:spPr>
          <a:xfrm>
            <a:off x="236220" y="1017270"/>
            <a:ext cx="866394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>
                <a:latin typeface="Montserrat"/>
              </a:rPr>
              <a:t>Tale </a:t>
            </a:r>
            <a:r>
              <a:rPr lang="en-US" sz="1200" err="1">
                <a:latin typeface="Montserrat"/>
              </a:rPr>
              <a:t>proprietà</a:t>
            </a:r>
            <a:r>
              <a:rPr lang="en-US" sz="1200">
                <a:latin typeface="Montserrat"/>
              </a:rPr>
              <a:t> è </a:t>
            </a:r>
            <a:r>
              <a:rPr lang="en-US" sz="1200" err="1">
                <a:latin typeface="Montserrat"/>
              </a:rPr>
              <a:t>giustificata</a:t>
            </a:r>
            <a:r>
              <a:rPr lang="en-US" sz="1200">
                <a:latin typeface="Montserrat"/>
              </a:rPr>
              <a:t> dal </a:t>
            </a:r>
            <a:r>
              <a:rPr lang="en-US" sz="1200" err="1">
                <a:latin typeface="Montserrat"/>
              </a:rPr>
              <a:t>fatte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che</a:t>
            </a:r>
            <a:r>
              <a:rPr lang="en-US" sz="1200">
                <a:latin typeface="Montserrat"/>
              </a:rPr>
              <a:t> </a:t>
            </a:r>
            <a:r>
              <a:rPr lang="en-US" sz="1200" err="1">
                <a:latin typeface="Montserrat"/>
              </a:rPr>
              <a:t>quanto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più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aumenta</a:t>
            </a:r>
            <a:r>
              <a:rPr lang="en-US" sz="1200">
                <a:latin typeface="Montserrat"/>
              </a:rPr>
              <a:t> la </a:t>
            </a:r>
            <a:r>
              <a:rPr lang="en-US" sz="1200" err="1">
                <a:latin typeface="Montserrat"/>
              </a:rPr>
              <a:t>molteplicità</a:t>
            </a:r>
            <a:r>
              <a:rPr lang="en-US" sz="1200">
                <a:latin typeface="Montserrat"/>
              </a:rPr>
              <a:t> di</a:t>
            </a:r>
            <a:endParaRPr lang="en-US" sz="1200"/>
          </a:p>
          <a:p>
            <a:pPr algn="ctr"/>
            <a:r>
              <a:rPr lang="en-US" sz="1200">
                <a:latin typeface="Montserrat"/>
              </a:rPr>
              <a:t>un </a:t>
            </a:r>
            <a:r>
              <a:rPr lang="en-US" sz="1200" err="1">
                <a:latin typeface="Montserrat"/>
              </a:rPr>
              <a:t>nodo</a:t>
            </a:r>
            <a:r>
              <a:rPr lang="en-US" sz="1200">
                <a:latin typeface="Montserrat"/>
              </a:rPr>
              <a:t> x</a:t>
            </a:r>
            <a:r>
              <a:rPr lang="en-US" sz="1100">
                <a:latin typeface="Montserrat"/>
              </a:rPr>
              <a:t>i</a:t>
            </a:r>
            <a:r>
              <a:rPr lang="en-US" sz="1200">
                <a:latin typeface="Montserrat"/>
              </a:rPr>
              <a:t> tanto </a:t>
            </a:r>
            <a:r>
              <a:rPr lang="en-US" sz="1200" err="1">
                <a:latin typeface="Montserrat"/>
              </a:rPr>
              <a:t>più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riduce</a:t>
            </a:r>
            <a:r>
              <a:rPr lang="en-US" sz="1200">
                <a:latin typeface="Montserrat"/>
              </a:rPr>
              <a:t> il </a:t>
            </a:r>
            <a:r>
              <a:rPr lang="en-US" sz="1200" err="1">
                <a:latin typeface="Montserrat"/>
              </a:rPr>
              <a:t>supporto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della</a:t>
            </a:r>
            <a:r>
              <a:rPr lang="en-US" sz="1200">
                <a:latin typeface="Montserrat"/>
              </a:rPr>
              <a:t> B-Spline </a:t>
            </a:r>
            <a:r>
              <a:rPr lang="en-US" sz="1200" err="1">
                <a:latin typeface="Montserrat"/>
              </a:rPr>
              <a:t>definita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su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quel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nodo</a:t>
            </a:r>
            <a:r>
              <a:rPr lang="en-US" sz="1200">
                <a:latin typeface="Montserrat"/>
              </a:rPr>
              <a:t>, e </a:t>
            </a:r>
            <a:r>
              <a:rPr lang="en-US" sz="1200" err="1">
                <a:latin typeface="Montserrat"/>
              </a:rPr>
              <a:t>poichè</a:t>
            </a:r>
            <a:r>
              <a:rPr lang="en-US" sz="1200">
                <a:latin typeface="Montserrat"/>
              </a:rPr>
              <a:t> la B-Spline</a:t>
            </a:r>
          </a:p>
          <a:p>
            <a:pPr algn="ctr"/>
            <a:r>
              <a:rPr lang="en-US" sz="1200" err="1">
                <a:latin typeface="Montserrat"/>
              </a:rPr>
              <a:t>deve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avere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valori</a:t>
            </a:r>
            <a:r>
              <a:rPr lang="en-US" sz="1200">
                <a:latin typeface="Montserrat"/>
              </a:rPr>
              <a:t> in [0,1] il </a:t>
            </a:r>
            <a:r>
              <a:rPr lang="en-US" sz="1200" err="1">
                <a:latin typeface="Montserrat"/>
              </a:rPr>
              <a:t>risultato</a:t>
            </a:r>
            <a:r>
              <a:rPr lang="en-US" sz="1200">
                <a:latin typeface="Montserrat"/>
              </a:rPr>
              <a:t> è </a:t>
            </a:r>
            <a:r>
              <a:rPr lang="en-US" sz="1200" err="1">
                <a:latin typeface="Montserrat"/>
              </a:rPr>
              <a:t>che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tende</a:t>
            </a:r>
            <a:r>
              <a:rPr lang="en-US" sz="1200">
                <a:latin typeface="Montserrat"/>
              </a:rPr>
              <a:t> sempre </a:t>
            </a:r>
            <a:r>
              <a:rPr lang="en-US" sz="1200" err="1">
                <a:latin typeface="Montserrat"/>
              </a:rPr>
              <a:t>più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rapidamente</a:t>
            </a:r>
            <a:r>
              <a:rPr lang="en-US" sz="1200">
                <a:latin typeface="Montserrat"/>
              </a:rPr>
              <a:t> al </a:t>
            </a:r>
            <a:r>
              <a:rPr lang="en-US" sz="1200" err="1">
                <a:latin typeface="Montserrat"/>
              </a:rPr>
              <a:t>suo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valore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massimo</a:t>
            </a:r>
            <a:r>
              <a:rPr lang="en-US" sz="1200">
                <a:latin typeface="Montserrat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848AC-10C1-6A4F-7B67-7DF951EBBF8E}"/>
              </a:ext>
            </a:extLst>
          </p:cNvPr>
          <p:cNvSpPr txBox="1"/>
          <p:nvPr/>
        </p:nvSpPr>
        <p:spPr>
          <a:xfrm>
            <a:off x="1750695" y="4185285"/>
            <a:ext cx="564642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>
                <a:latin typeface="Montserrat"/>
              </a:rPr>
              <a:t>Nel nostro </a:t>
            </a:r>
            <a:r>
              <a:rPr lang="en-US" sz="1200" err="1">
                <a:latin typeface="Montserrat"/>
              </a:rPr>
              <a:t>esempio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abbiamo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aumentato</a:t>
            </a:r>
            <a:r>
              <a:rPr lang="en-US" sz="1200">
                <a:latin typeface="Montserrat"/>
              </a:rPr>
              <a:t> la </a:t>
            </a:r>
            <a:r>
              <a:rPr lang="en-US" sz="1200" err="1">
                <a:latin typeface="Montserrat"/>
              </a:rPr>
              <a:t>molteplicità</a:t>
            </a:r>
            <a:r>
              <a:rPr lang="en-US" sz="1200">
                <a:latin typeface="Montserrat"/>
              </a:rPr>
              <a:t> del punto (4,-5)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998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95E46-974D-E6B8-D93E-28886018D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00" y="0"/>
            <a:ext cx="7809000" cy="640200"/>
          </a:xfrm>
        </p:spPr>
        <p:txBody>
          <a:bodyPr/>
          <a:lstStyle/>
          <a:p>
            <a:r>
              <a:rPr lang="en-US" b="0" err="1"/>
              <a:t>Controllo</a:t>
            </a:r>
            <a:r>
              <a:rPr lang="en-US" b="0"/>
              <a:t> locale </a:t>
            </a:r>
            <a:r>
              <a:rPr lang="en-US" b="0" err="1"/>
              <a:t>Bézier</a:t>
            </a:r>
            <a:r>
              <a:rPr lang="en-US" b="0"/>
              <a:t> VS B-Spline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51B151-32E9-05C0-1FBC-E86CC3D36468}"/>
              </a:ext>
            </a:extLst>
          </p:cNvPr>
          <p:cNvSpPr txBox="1"/>
          <p:nvPr/>
        </p:nvSpPr>
        <p:spPr>
          <a:xfrm>
            <a:off x="777240" y="514350"/>
            <a:ext cx="75819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>
                <a:latin typeface="Montserrat"/>
              </a:rPr>
              <a:t>Per </a:t>
            </a:r>
            <a:r>
              <a:rPr lang="en-US" sz="1200" err="1">
                <a:latin typeface="Montserrat"/>
              </a:rPr>
              <a:t>mostrare</a:t>
            </a:r>
            <a:r>
              <a:rPr lang="en-US" sz="1200">
                <a:latin typeface="Montserrat"/>
              </a:rPr>
              <a:t> il </a:t>
            </a:r>
            <a:r>
              <a:rPr lang="en-US" sz="1200" err="1">
                <a:latin typeface="Montserrat"/>
              </a:rPr>
              <a:t>differente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comportamente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relativamente</a:t>
            </a:r>
            <a:r>
              <a:rPr lang="en-US" sz="1200">
                <a:latin typeface="Montserrat"/>
              </a:rPr>
              <a:t> al </a:t>
            </a:r>
            <a:r>
              <a:rPr lang="en-US" sz="1200" err="1">
                <a:latin typeface="Montserrat"/>
              </a:rPr>
              <a:t>controllo</a:t>
            </a:r>
            <a:r>
              <a:rPr lang="en-US" sz="1200">
                <a:latin typeface="Montserrat"/>
              </a:rPr>
              <a:t> locale </a:t>
            </a:r>
            <a:r>
              <a:rPr lang="en-US" sz="1200" err="1">
                <a:latin typeface="Montserrat"/>
              </a:rPr>
              <a:t>tra</a:t>
            </a:r>
            <a:r>
              <a:rPr lang="en-US" sz="1200">
                <a:latin typeface="Montserrat"/>
              </a:rPr>
              <a:t> curve di </a:t>
            </a:r>
            <a:r>
              <a:rPr lang="en-US" sz="1200" err="1">
                <a:latin typeface="Montserrat"/>
              </a:rPr>
              <a:t>Bézier</a:t>
            </a:r>
            <a:r>
              <a:rPr lang="en-US" sz="1200">
                <a:latin typeface="Montserrat"/>
              </a:rPr>
              <a:t> e Spline è </a:t>
            </a:r>
            <a:r>
              <a:rPr lang="en-US" sz="1200" err="1">
                <a:latin typeface="Montserrat"/>
              </a:rPr>
              <a:t>stata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realizzata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un'opportuna</a:t>
            </a:r>
            <a:r>
              <a:rPr lang="en-US" sz="1200">
                <a:latin typeface="Montserrat"/>
              </a:rPr>
              <a:t> </a:t>
            </a:r>
            <a:r>
              <a:rPr lang="en-US" sz="1200" err="1">
                <a:latin typeface="Montserrat"/>
              </a:rPr>
              <a:t>applicazione</a:t>
            </a:r>
            <a:r>
              <a:rPr lang="en-US" sz="1200">
                <a:latin typeface="Montserrat"/>
              </a:rPr>
              <a:t> in MATLAB </a:t>
            </a:r>
            <a:r>
              <a:rPr lang="en-US" sz="1200" err="1">
                <a:latin typeface="Montserrat"/>
              </a:rPr>
              <a:t>che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dato</a:t>
            </a:r>
            <a:r>
              <a:rPr lang="en-US" sz="1200">
                <a:latin typeface="Montserrat"/>
              </a:rPr>
              <a:t> il </a:t>
            </a:r>
            <a:r>
              <a:rPr lang="en-US" sz="1200" err="1">
                <a:latin typeface="Montserrat"/>
              </a:rPr>
              <a:t>vettore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dei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punti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controllo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grafica</a:t>
            </a:r>
            <a:r>
              <a:rPr lang="en-US" sz="1200">
                <a:latin typeface="Montserrat"/>
              </a:rPr>
              <a:t> il </a:t>
            </a:r>
            <a:r>
              <a:rPr lang="en-US" sz="1200" err="1">
                <a:latin typeface="Montserrat"/>
              </a:rPr>
              <a:t>tipo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curva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selezionata</a:t>
            </a:r>
            <a:r>
              <a:rPr lang="en-US" sz="1200">
                <a:latin typeface="Montserrat"/>
              </a:rPr>
              <a:t>.</a:t>
            </a:r>
            <a:endParaRPr lang="en-US" sz="1200"/>
          </a:p>
        </p:txBody>
      </p:sp>
      <p:pic>
        <p:nvPicPr>
          <p:cNvPr id="6" name="Picture 6" descr="Chart&#10;&#10;Description automatically generated">
            <a:extLst>
              <a:ext uri="{FF2B5EF4-FFF2-40B4-BE49-F238E27FC236}">
                <a16:creationId xmlns:a16="http://schemas.microsoft.com/office/drawing/2014/main" id="{F1703692-A1FC-FF63-F26A-45C93E0A6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731" y="1226678"/>
            <a:ext cx="2743200" cy="1908073"/>
          </a:xfrm>
          <a:prstGeom prst="rect">
            <a:avLst/>
          </a:prstGeom>
        </p:spPr>
      </p:pic>
      <p:pic>
        <p:nvPicPr>
          <p:cNvPr id="7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11F6067B-9207-2F36-D53A-7B85E4BE3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673" y="1254776"/>
            <a:ext cx="2743200" cy="1916369"/>
          </a:xfrm>
          <a:prstGeom prst="rect">
            <a:avLst/>
          </a:prstGeom>
        </p:spPr>
      </p:pic>
      <p:pic>
        <p:nvPicPr>
          <p:cNvPr id="8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9E654101-9CFB-1B6D-7559-8E59A171D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080" y="3050368"/>
            <a:ext cx="2743200" cy="1919964"/>
          </a:xfrm>
          <a:prstGeom prst="rect">
            <a:avLst/>
          </a:prstGeom>
        </p:spPr>
      </p:pic>
      <p:pic>
        <p:nvPicPr>
          <p:cNvPr id="9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65DE316C-C38C-D829-416B-937A87D3FC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6703" y="3064666"/>
            <a:ext cx="2743200" cy="190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0491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51E396-054D-5375-E15E-9688025FD27C}"/>
              </a:ext>
            </a:extLst>
          </p:cNvPr>
          <p:cNvSpPr txBox="1"/>
          <p:nvPr/>
        </p:nvSpPr>
        <p:spPr>
          <a:xfrm>
            <a:off x="1081667" y="691376"/>
            <a:ext cx="728732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latin typeface="Playfair Display"/>
              </a:rPr>
              <a:t>Curva</a:t>
            </a:r>
            <a:r>
              <a:rPr lang="en-US" sz="2400">
                <a:latin typeface="Playfair Display"/>
              </a:rPr>
              <a:t> B-Spline </a:t>
            </a:r>
            <a:r>
              <a:rPr lang="en-US" sz="2400" err="1">
                <a:latin typeface="Playfair Display"/>
              </a:rPr>
              <a:t>applicata</a:t>
            </a:r>
            <a:r>
              <a:rPr lang="en-US" sz="2400">
                <a:latin typeface="Playfair Display"/>
              </a:rPr>
              <a:t> al </a:t>
            </a:r>
            <a:r>
              <a:rPr lang="en-US" sz="2400" err="1">
                <a:latin typeface="Playfair Display"/>
              </a:rPr>
              <a:t>caso</a:t>
            </a:r>
            <a:r>
              <a:rPr lang="en-US" sz="2400">
                <a:latin typeface="Playfair Display"/>
              </a:rPr>
              <a:t> di studio: teapot </a:t>
            </a:r>
          </a:p>
        </p:txBody>
      </p:sp>
      <p:pic>
        <p:nvPicPr>
          <p:cNvPr id="6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1DC308C-ADF0-A6BF-0FD7-2C7AC7DAE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067" y="1734503"/>
            <a:ext cx="4213488" cy="2773352"/>
          </a:xfrm>
          <a:prstGeom prst="rect">
            <a:avLst/>
          </a:prstGeom>
        </p:spPr>
      </p:pic>
      <p:pic>
        <p:nvPicPr>
          <p:cNvPr id="8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2CCDBAD3-36C9-FE9E-E58B-4D08145DB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865" y="1474407"/>
            <a:ext cx="4190814" cy="329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551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B4C05-607A-8306-4ABF-6B3C7ACD4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614" y="2048264"/>
            <a:ext cx="2990100" cy="576600"/>
          </a:xfrm>
        </p:spPr>
        <p:txBody>
          <a:bodyPr/>
          <a:lstStyle/>
          <a:p>
            <a:r>
              <a:rPr lang="en-US" sz="3200"/>
              <a:t>Curve NURBS</a:t>
            </a:r>
          </a:p>
        </p:txBody>
      </p:sp>
      <p:pic>
        <p:nvPicPr>
          <p:cNvPr id="3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C21609A3-489D-E730-0FBA-3E0C389F9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030" y="1364916"/>
            <a:ext cx="2723936" cy="2156814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2173F472-1D59-7511-0DCD-46BFC7883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142" y="1512049"/>
            <a:ext cx="743310" cy="50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67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56572CB-AF85-99B5-B416-0F6F55625D70}"/>
              </a:ext>
            </a:extLst>
          </p:cNvPr>
          <p:cNvSpPr txBox="1"/>
          <p:nvPr/>
        </p:nvSpPr>
        <p:spPr>
          <a:xfrm>
            <a:off x="689460" y="1233587"/>
            <a:ext cx="7810739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Montserrat"/>
              </a:rPr>
              <a:t>Le curve NURBS </a:t>
            </a:r>
            <a:r>
              <a:rPr lang="en-US" err="1">
                <a:latin typeface="Montserrat"/>
              </a:rPr>
              <a:t>sono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una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descrizione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una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classe</a:t>
            </a:r>
            <a:r>
              <a:rPr lang="en-US">
                <a:latin typeface="Montserrat"/>
              </a:rPr>
              <a:t> di curve </a:t>
            </a:r>
            <a:r>
              <a:rPr lang="en-US" err="1">
                <a:latin typeface="Montserrat"/>
              </a:rPr>
              <a:t>ampiamente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usata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nel</a:t>
            </a:r>
            <a:r>
              <a:rPr lang="en-US">
                <a:latin typeface="Montserrat"/>
              </a:rPr>
              <a:t> campo </a:t>
            </a:r>
            <a:r>
              <a:rPr lang="en-US" err="1">
                <a:latin typeface="Montserrat"/>
              </a:rPr>
              <a:t>della</a:t>
            </a:r>
            <a:r>
              <a:rPr lang="en-US">
                <a:latin typeface="Montserrat"/>
              </a:rPr>
              <a:t> computer </a:t>
            </a:r>
            <a:r>
              <a:rPr lang="en-US" err="1">
                <a:latin typeface="Montserrat"/>
              </a:rPr>
              <a:t>grafica</a:t>
            </a:r>
            <a:r>
              <a:rPr lang="en-US">
                <a:latin typeface="Montserrat"/>
              </a:rPr>
              <a:t> per la </a:t>
            </a:r>
            <a:r>
              <a:rPr lang="en-US" err="1">
                <a:latin typeface="Montserrat"/>
              </a:rPr>
              <a:t>definizione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modelli</a:t>
            </a:r>
            <a:r>
              <a:rPr lang="en-US">
                <a:latin typeface="Montserrat"/>
              </a:rPr>
              <a:t> 3D di </a:t>
            </a:r>
            <a:r>
              <a:rPr lang="en-US" err="1">
                <a:latin typeface="Montserrat"/>
              </a:rPr>
              <a:t>qualsiasi</a:t>
            </a:r>
            <a:r>
              <a:rPr lang="en-US">
                <a:latin typeface="Montserrat"/>
              </a:rPr>
              <a:t> forma. </a:t>
            </a:r>
            <a:r>
              <a:rPr lang="en-US" err="1">
                <a:latin typeface="Montserrat"/>
              </a:rPr>
              <a:t>Nascono</a:t>
            </a:r>
            <a:r>
              <a:rPr lang="en-US">
                <a:latin typeface="Montserrat"/>
              </a:rPr>
              <a:t> come </a:t>
            </a:r>
            <a:r>
              <a:rPr lang="en-US" err="1">
                <a:latin typeface="Montserrat"/>
              </a:rPr>
              <a:t>generalizzazione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delle</a:t>
            </a:r>
            <a:r>
              <a:rPr lang="en-US">
                <a:latin typeface="Montserrat"/>
              </a:rPr>
              <a:t> curve B-Spline, le </a:t>
            </a:r>
            <a:r>
              <a:rPr lang="en-US" err="1">
                <a:latin typeface="Montserrat"/>
              </a:rPr>
              <a:t>quali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sono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realizzate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attraverso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polinomi</a:t>
            </a:r>
            <a:r>
              <a:rPr lang="en-US">
                <a:latin typeface="Montserrat"/>
              </a:rPr>
              <a:t>, </a:t>
            </a:r>
            <a:r>
              <a:rPr lang="en-US" err="1">
                <a:latin typeface="Montserrat"/>
              </a:rPr>
              <a:t>caratteristica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conveniente</a:t>
            </a:r>
            <a:r>
              <a:rPr lang="en-US">
                <a:latin typeface="Montserrat"/>
              </a:rPr>
              <a:t> in termini di </a:t>
            </a:r>
            <a:r>
              <a:rPr lang="en-US" err="1">
                <a:latin typeface="Montserrat"/>
              </a:rPr>
              <a:t>complessità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computazionale</a:t>
            </a:r>
            <a:r>
              <a:rPr lang="en-US">
                <a:latin typeface="Montserrat"/>
              </a:rPr>
              <a:t> ma </a:t>
            </a:r>
            <a:r>
              <a:rPr lang="en-US" err="1">
                <a:latin typeface="Montserrat"/>
              </a:rPr>
              <a:t>limitante</a:t>
            </a:r>
            <a:r>
              <a:rPr lang="en-US">
                <a:latin typeface="Montserrat"/>
              </a:rPr>
              <a:t> sotto </a:t>
            </a:r>
            <a:r>
              <a:rPr lang="en-US" err="1">
                <a:latin typeface="Montserrat"/>
              </a:rPr>
              <a:t>alcuni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aspetti</a:t>
            </a:r>
            <a:r>
              <a:rPr lang="en-US">
                <a:latin typeface="Montserrat"/>
              </a:rPr>
              <a:t>: </a:t>
            </a:r>
            <a:endParaRPr lang="en-US"/>
          </a:p>
          <a:p>
            <a:endParaRPr lang="en-US">
              <a:latin typeface="Montserrat"/>
            </a:endParaRPr>
          </a:p>
          <a:p>
            <a:pPr marL="285750" indent="-285750">
              <a:buChar char="•"/>
            </a:pPr>
            <a:r>
              <a:rPr lang="en-US">
                <a:latin typeface="Montserrat"/>
              </a:rPr>
              <a:t>Curve associate a </a:t>
            </a:r>
            <a:r>
              <a:rPr lang="en-US" b="1" err="1">
                <a:latin typeface="Montserrat"/>
              </a:rPr>
              <a:t>funzioni</a:t>
            </a:r>
            <a:r>
              <a:rPr lang="en-US" b="1">
                <a:latin typeface="Montserrat"/>
              </a:rPr>
              <a:t> </a:t>
            </a:r>
            <a:r>
              <a:rPr lang="en-US" b="1" err="1">
                <a:latin typeface="Montserrat"/>
              </a:rPr>
              <a:t>trigonometriche</a:t>
            </a:r>
            <a:r>
              <a:rPr lang="en-US">
                <a:latin typeface="Montserrat"/>
              </a:rPr>
              <a:t> non </a:t>
            </a:r>
            <a:r>
              <a:rPr lang="en-US" err="1">
                <a:latin typeface="Montserrat"/>
              </a:rPr>
              <a:t>rappresentabili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esattamente</a:t>
            </a:r>
            <a:endParaRPr lang="en-US">
              <a:latin typeface="Montserrat"/>
            </a:endParaRPr>
          </a:p>
          <a:p>
            <a:pPr marL="285750" indent="-285750">
              <a:buChar char="•"/>
            </a:pPr>
            <a:r>
              <a:rPr lang="en-US" b="1" err="1">
                <a:latin typeface="Montserrat"/>
              </a:rPr>
              <a:t>Sezioni</a:t>
            </a:r>
            <a:r>
              <a:rPr lang="en-US" b="1">
                <a:latin typeface="Montserrat"/>
              </a:rPr>
              <a:t> </a:t>
            </a:r>
            <a:r>
              <a:rPr lang="en-US" b="1" err="1">
                <a:latin typeface="Montserrat"/>
              </a:rPr>
              <a:t>coniche</a:t>
            </a:r>
            <a:r>
              <a:rPr lang="en-US">
                <a:latin typeface="Montserrat"/>
              </a:rPr>
              <a:t> non </a:t>
            </a:r>
            <a:r>
              <a:rPr lang="en-US" err="1">
                <a:latin typeface="Montserrat"/>
              </a:rPr>
              <a:t>esattamente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rappresentabili</a:t>
            </a:r>
            <a:endParaRPr lang="en-US">
              <a:latin typeface="Montserrat"/>
            </a:endParaRPr>
          </a:p>
          <a:p>
            <a:pPr marL="285750" indent="-285750">
              <a:buChar char="•"/>
            </a:pPr>
            <a:endParaRPr lang="en-US">
              <a:latin typeface="Montserrat"/>
            </a:endParaRPr>
          </a:p>
          <a:p>
            <a:r>
              <a:rPr lang="en-US" err="1">
                <a:latin typeface="Montserrat"/>
              </a:rPr>
              <a:t>Tuttavia</a:t>
            </a:r>
            <a:r>
              <a:rPr lang="en-US">
                <a:latin typeface="Montserrat"/>
              </a:rPr>
              <a:t> la </a:t>
            </a:r>
            <a:r>
              <a:rPr lang="en-US" err="1">
                <a:latin typeface="Montserrat"/>
              </a:rPr>
              <a:t>classe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dei</a:t>
            </a:r>
            <a:r>
              <a:rPr lang="en-US">
                <a:latin typeface="Montserrat"/>
              </a:rPr>
              <a:t> </a:t>
            </a:r>
            <a:r>
              <a:rPr lang="en-US" b="1" err="1">
                <a:latin typeface="Montserrat"/>
              </a:rPr>
              <a:t>polinomi</a:t>
            </a:r>
            <a:r>
              <a:rPr lang="en-US" b="1">
                <a:latin typeface="Montserrat"/>
              </a:rPr>
              <a:t> </a:t>
            </a:r>
            <a:r>
              <a:rPr lang="en-US" b="1" err="1">
                <a:latin typeface="Montserrat"/>
              </a:rPr>
              <a:t>razionali</a:t>
            </a:r>
            <a:r>
              <a:rPr lang="en-US" b="1">
                <a:latin typeface="Montserrat"/>
              </a:rPr>
              <a:t> </a:t>
            </a:r>
            <a:r>
              <a:rPr lang="en-US" err="1">
                <a:latin typeface="Montserrat"/>
              </a:rPr>
              <a:t>consentirebbe</a:t>
            </a:r>
            <a:r>
              <a:rPr lang="en-US">
                <a:latin typeface="Montserrat"/>
              </a:rPr>
              <a:t> la </a:t>
            </a:r>
            <a:r>
              <a:rPr lang="en-US" err="1">
                <a:latin typeface="Montserrat"/>
              </a:rPr>
              <a:t>descrizione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esatta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tali</a:t>
            </a:r>
            <a:r>
              <a:rPr lang="en-US">
                <a:latin typeface="Montserrat"/>
              </a:rPr>
              <a:t> curve. Infatti </a:t>
            </a:r>
            <a:r>
              <a:rPr lang="en-US" err="1">
                <a:latin typeface="Montserrat"/>
              </a:rPr>
              <a:t>nel</a:t>
            </a:r>
            <a:r>
              <a:rPr lang="en-US">
                <a:latin typeface="Montserrat"/>
              </a:rPr>
              <a:t> 1975 </a:t>
            </a:r>
            <a:r>
              <a:rPr lang="en-US" err="1">
                <a:latin typeface="Montserrat"/>
              </a:rPr>
              <a:t>presso</a:t>
            </a:r>
            <a:r>
              <a:rPr lang="en-US">
                <a:latin typeface="Montserrat"/>
              </a:rPr>
              <a:t> la </a:t>
            </a:r>
            <a:r>
              <a:rPr lang="en-US" b="1" i="1">
                <a:latin typeface="Montserrat"/>
              </a:rPr>
              <a:t>BOEING Corporation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vengono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introdotte</a:t>
            </a:r>
            <a:r>
              <a:rPr lang="en-US">
                <a:latin typeface="Montserrat"/>
              </a:rPr>
              <a:t> le curve NURBS (</a:t>
            </a:r>
            <a:r>
              <a:rPr lang="en-US" i="1">
                <a:latin typeface="Montserrat"/>
              </a:rPr>
              <a:t>Non-Uniform-Ration-B-Splines</a:t>
            </a:r>
            <a:r>
              <a:rPr lang="en-US">
                <a:latin typeface="Montserrat"/>
              </a:rPr>
              <a:t>), </a:t>
            </a:r>
            <a:r>
              <a:rPr lang="en-US" err="1">
                <a:latin typeface="Montserrat"/>
              </a:rPr>
              <a:t>ottenute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generalizzando</a:t>
            </a:r>
            <a:r>
              <a:rPr lang="en-US">
                <a:latin typeface="Montserrat"/>
              </a:rPr>
              <a:t> le B-spline </a:t>
            </a:r>
            <a:r>
              <a:rPr lang="en-US" err="1">
                <a:latin typeface="Montserrat"/>
              </a:rPr>
              <a:t>tramite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l'impiego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polinomi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razionali</a:t>
            </a:r>
            <a:r>
              <a:rPr lang="en-US">
                <a:latin typeface="Montserrat"/>
              </a:rPr>
              <a:t>.</a:t>
            </a:r>
          </a:p>
          <a:p>
            <a:pPr marL="285750" indent="-285750">
              <a:buChar char="•"/>
            </a:pPr>
            <a:endParaRPr lang="en-US">
              <a:latin typeface="Montserra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BC8489A-F8FC-71BC-9470-F45977292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727" y="619639"/>
            <a:ext cx="7676094" cy="613577"/>
          </a:xfrm>
        </p:spPr>
        <p:txBody>
          <a:bodyPr/>
          <a:lstStyle/>
          <a:p>
            <a:r>
              <a:rPr lang="en-US" sz="2400" err="1">
                <a:solidFill>
                  <a:schemeClr val="accent1"/>
                </a:solidFill>
              </a:rPr>
              <a:t>Perchè</a:t>
            </a:r>
            <a:r>
              <a:rPr lang="en-US" sz="2400">
                <a:solidFill>
                  <a:schemeClr val="accent1"/>
                </a:solidFill>
              </a:rPr>
              <a:t> le curve NURBS?</a:t>
            </a:r>
            <a:endParaRPr lang="en-US" sz="2400" b="1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2677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DBAA65E-EE54-BB19-62D7-A13C5BE8CDD4}"/>
              </a:ext>
            </a:extLst>
          </p:cNvPr>
          <p:cNvSpPr txBox="1"/>
          <p:nvPr/>
        </p:nvSpPr>
        <p:spPr>
          <a:xfrm>
            <a:off x="166007" y="1866900"/>
            <a:ext cx="301534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>
                <a:solidFill>
                  <a:schemeClr val="bg1"/>
                </a:solidFill>
                <a:latin typeface="Montserrat"/>
              </a:rPr>
              <a:t>Una </a:t>
            </a:r>
            <a:r>
              <a:rPr lang="en-US" sz="1800" err="1">
                <a:solidFill>
                  <a:schemeClr val="bg1"/>
                </a:solidFill>
                <a:latin typeface="Montserrat"/>
              </a:rPr>
              <a:t>curva</a:t>
            </a:r>
            <a:r>
              <a:rPr lang="en-US" sz="1800">
                <a:solidFill>
                  <a:schemeClr val="bg1"/>
                </a:solidFill>
                <a:latin typeface="Montserrat"/>
              </a:rPr>
              <a:t> NURBS </a:t>
            </a:r>
            <a:r>
              <a:rPr lang="en-US" sz="1800" err="1">
                <a:solidFill>
                  <a:schemeClr val="bg1"/>
                </a:solidFill>
                <a:latin typeface="Montserrat"/>
              </a:rPr>
              <a:t>può</a:t>
            </a:r>
            <a:r>
              <a:rPr lang="en-US" sz="18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800" err="1">
                <a:solidFill>
                  <a:schemeClr val="bg1"/>
                </a:solidFill>
                <a:latin typeface="Montserrat"/>
              </a:rPr>
              <a:t>essere</a:t>
            </a:r>
            <a:r>
              <a:rPr lang="en-US" sz="18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Montserrat"/>
              </a:rPr>
              <a:t>definita</a:t>
            </a:r>
            <a:r>
              <a:rPr lang="en-US" sz="1800" b="1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800">
                <a:solidFill>
                  <a:schemeClr val="bg1"/>
                </a:solidFill>
                <a:latin typeface="Montserrat"/>
              </a:rPr>
              <a:t>a </a:t>
            </a:r>
            <a:r>
              <a:rPr lang="en-US" sz="1800" err="1">
                <a:solidFill>
                  <a:schemeClr val="bg1"/>
                </a:solidFill>
                <a:latin typeface="Montserrat"/>
              </a:rPr>
              <a:t>partire</a:t>
            </a:r>
            <a:r>
              <a:rPr lang="en-US" sz="1800">
                <a:solidFill>
                  <a:schemeClr val="bg1"/>
                </a:solidFill>
                <a:latin typeface="Montserrat"/>
              </a:rPr>
              <a:t> da quattro </a:t>
            </a:r>
            <a:r>
              <a:rPr lang="en-US" sz="1800" err="1">
                <a:solidFill>
                  <a:schemeClr val="bg1"/>
                </a:solidFill>
                <a:latin typeface="Montserrat"/>
              </a:rPr>
              <a:t>elementi</a:t>
            </a:r>
            <a:r>
              <a:rPr lang="en-US" sz="1800">
                <a:solidFill>
                  <a:schemeClr val="bg1"/>
                </a:solidFill>
                <a:latin typeface="Montserrat"/>
              </a:rPr>
              <a:t>: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0DFD5B-6F3B-0690-76D2-2038551E0D79}"/>
              </a:ext>
            </a:extLst>
          </p:cNvPr>
          <p:cNvSpPr txBox="1"/>
          <p:nvPr/>
        </p:nvSpPr>
        <p:spPr>
          <a:xfrm>
            <a:off x="3458936" y="962026"/>
            <a:ext cx="5417003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b="1">
                <a:latin typeface="Montserrat"/>
              </a:rPr>
              <a:t>Grado (h)</a:t>
            </a:r>
            <a:r>
              <a:rPr lang="en-US">
                <a:latin typeface="Montserrat"/>
              </a:rPr>
              <a:t>: un </a:t>
            </a:r>
            <a:r>
              <a:rPr lang="en-US" err="1">
                <a:latin typeface="Montserrat"/>
              </a:rPr>
              <a:t>intero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positivo</a:t>
            </a:r>
            <a:r>
              <a:rPr lang="en-US">
                <a:latin typeface="Montserrat"/>
              </a:rPr>
              <a:t>, </a:t>
            </a:r>
            <a:r>
              <a:rPr lang="en-US" err="1">
                <a:latin typeface="Montserrat"/>
              </a:rPr>
              <a:t>solitamente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variabile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nell'intervallo</a:t>
            </a:r>
            <a:r>
              <a:rPr lang="en-US">
                <a:latin typeface="Montserrat"/>
              </a:rPr>
              <a:t> [1,5] per </a:t>
            </a:r>
            <a:r>
              <a:rPr lang="en-US" err="1">
                <a:latin typeface="Montserrat"/>
              </a:rPr>
              <a:t>evitare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oscillazioni</a:t>
            </a:r>
            <a:r>
              <a:rPr lang="en-US">
                <a:latin typeface="Montserrat"/>
              </a:rPr>
              <a:t>. </a:t>
            </a:r>
            <a:r>
              <a:rPr lang="en-US" err="1">
                <a:latin typeface="Montserrat"/>
              </a:rPr>
              <a:t>Spesso</a:t>
            </a:r>
            <a:r>
              <a:rPr lang="en-US">
                <a:latin typeface="Montserrat"/>
              </a:rPr>
              <a:t> ci </a:t>
            </a:r>
            <a:r>
              <a:rPr lang="en-US" err="1">
                <a:latin typeface="Montserrat"/>
              </a:rPr>
              <a:t>si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riferisce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anche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all'</a:t>
            </a:r>
            <a:r>
              <a:rPr lang="en-US" b="1" err="1">
                <a:latin typeface="Montserrat"/>
              </a:rPr>
              <a:t>Ordine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della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curva</a:t>
            </a:r>
            <a:r>
              <a:rPr lang="en-US">
                <a:latin typeface="Montserrat"/>
              </a:rPr>
              <a:t> (h+1).</a:t>
            </a:r>
            <a:endParaRPr lang="en-US" b="1">
              <a:latin typeface="Montserrat"/>
            </a:endParaRPr>
          </a:p>
          <a:p>
            <a:pPr marL="285750" indent="-285750">
              <a:buChar char="•"/>
            </a:pPr>
            <a:endParaRPr lang="en-US">
              <a:latin typeface="Montserrat"/>
            </a:endParaRPr>
          </a:p>
          <a:p>
            <a:pPr marL="285750" indent="-285750">
              <a:buChar char="•"/>
            </a:pPr>
            <a:r>
              <a:rPr lang="en-US" b="1" err="1">
                <a:latin typeface="Montserrat"/>
              </a:rPr>
              <a:t>Punti</a:t>
            </a:r>
            <a:r>
              <a:rPr lang="en-US" b="1">
                <a:latin typeface="Montserrat"/>
              </a:rPr>
              <a:t> di </a:t>
            </a:r>
            <a:r>
              <a:rPr lang="en-US" b="1" err="1">
                <a:latin typeface="Montserrat"/>
              </a:rPr>
              <a:t>controllo</a:t>
            </a:r>
            <a:r>
              <a:rPr lang="en-US">
                <a:latin typeface="Montserrat"/>
              </a:rPr>
              <a:t>: </a:t>
            </a:r>
            <a:r>
              <a:rPr lang="en-US" err="1">
                <a:latin typeface="Montserrat"/>
              </a:rPr>
              <a:t>insieme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punti</a:t>
            </a:r>
            <a:r>
              <a:rPr lang="en-US">
                <a:latin typeface="Montserrat"/>
              </a:rPr>
              <a:t> P0...</a:t>
            </a:r>
            <a:r>
              <a:rPr lang="en-US" err="1">
                <a:latin typeface="Montserrat"/>
              </a:rPr>
              <a:t>Pn</a:t>
            </a:r>
            <a:r>
              <a:rPr lang="en-US">
                <a:latin typeface="Montserrat"/>
              </a:rPr>
              <a:t> (n&gt;=h) </a:t>
            </a:r>
            <a:r>
              <a:rPr lang="en-US" err="1">
                <a:latin typeface="Montserrat"/>
              </a:rPr>
              <a:t>che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definiscono</a:t>
            </a:r>
            <a:r>
              <a:rPr lang="en-US">
                <a:latin typeface="Montserrat"/>
              </a:rPr>
              <a:t> il convex hull.</a:t>
            </a:r>
          </a:p>
          <a:p>
            <a:pPr marL="285750" indent="-285750">
              <a:buChar char="•"/>
            </a:pPr>
            <a:endParaRPr lang="en-US">
              <a:latin typeface="Montserrat"/>
            </a:endParaRPr>
          </a:p>
          <a:p>
            <a:pPr marL="285750" indent="-285750">
              <a:buChar char="•"/>
            </a:pPr>
            <a:r>
              <a:rPr lang="en-US" b="1" err="1">
                <a:latin typeface="Montserrat"/>
              </a:rPr>
              <a:t>Vettore</a:t>
            </a:r>
            <a:r>
              <a:rPr lang="en-US" b="1">
                <a:latin typeface="Montserrat"/>
              </a:rPr>
              <a:t> </a:t>
            </a:r>
            <a:r>
              <a:rPr lang="en-US" b="1" err="1">
                <a:latin typeface="Montserrat"/>
              </a:rPr>
              <a:t>dei</a:t>
            </a:r>
            <a:r>
              <a:rPr lang="en-US" b="1">
                <a:latin typeface="Montserrat"/>
              </a:rPr>
              <a:t> nodi</a:t>
            </a:r>
            <a:r>
              <a:rPr lang="en-US">
                <a:latin typeface="Montserrat"/>
              </a:rPr>
              <a:t>: </a:t>
            </a:r>
            <a:r>
              <a:rPr lang="en-US" err="1">
                <a:latin typeface="Montserrat"/>
              </a:rPr>
              <a:t>vettore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numerico</a:t>
            </a:r>
            <a:r>
              <a:rPr lang="en-US">
                <a:latin typeface="Montserrat"/>
              </a:rPr>
              <a:t> T=(t0...tm) dove m=n+h+1. Se t0=0 e tm=1 è </a:t>
            </a:r>
            <a:r>
              <a:rPr lang="en-US" err="1">
                <a:latin typeface="Montserrat"/>
              </a:rPr>
              <a:t>detto</a:t>
            </a:r>
            <a:r>
              <a:rPr lang="en-US">
                <a:latin typeface="Montserrat"/>
              </a:rPr>
              <a:t> "</a:t>
            </a:r>
            <a:r>
              <a:rPr lang="en-US" i="1" err="1">
                <a:latin typeface="Montserrat"/>
              </a:rPr>
              <a:t>standardizzato</a:t>
            </a:r>
            <a:r>
              <a:rPr lang="en-US">
                <a:latin typeface="Montserrat"/>
              </a:rPr>
              <a:t>".</a:t>
            </a:r>
          </a:p>
          <a:p>
            <a:pPr marL="285750" indent="-285750">
              <a:buChar char="•"/>
            </a:pPr>
            <a:endParaRPr lang="en-US">
              <a:latin typeface="Montserrat"/>
            </a:endParaRPr>
          </a:p>
          <a:p>
            <a:pPr marL="285750" indent="-285750">
              <a:buChar char="•"/>
            </a:pPr>
            <a:r>
              <a:rPr lang="en-US" b="1" err="1">
                <a:latin typeface="Montserrat"/>
              </a:rPr>
              <a:t>Vettore</a:t>
            </a:r>
            <a:r>
              <a:rPr lang="en-US" b="1">
                <a:latin typeface="Montserrat"/>
              </a:rPr>
              <a:t> </a:t>
            </a:r>
            <a:r>
              <a:rPr lang="en-US" b="1" err="1">
                <a:latin typeface="Montserrat"/>
              </a:rPr>
              <a:t>dei</a:t>
            </a:r>
            <a:r>
              <a:rPr lang="en-US" b="1">
                <a:latin typeface="Montserrat"/>
              </a:rPr>
              <a:t> </a:t>
            </a:r>
            <a:r>
              <a:rPr lang="en-US" b="1" err="1">
                <a:latin typeface="Montserrat"/>
              </a:rPr>
              <a:t>pesi</a:t>
            </a:r>
            <a:r>
              <a:rPr lang="en-US">
                <a:latin typeface="Montserrat"/>
              </a:rPr>
              <a:t>: </a:t>
            </a:r>
            <a:r>
              <a:rPr lang="en-US" err="1">
                <a:latin typeface="Montserrat"/>
              </a:rPr>
              <a:t>Vettore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pesi</a:t>
            </a:r>
            <a:r>
              <a:rPr lang="en-US">
                <a:latin typeface="Montserrat"/>
              </a:rPr>
              <a:t> </a:t>
            </a:r>
            <a:r>
              <a:rPr lang="en-US" err="1">
                <a:latin typeface="Montserrat"/>
              </a:rPr>
              <a:t>wi</a:t>
            </a:r>
            <a:r>
              <a:rPr lang="en-US">
                <a:latin typeface="Montserrat"/>
              </a:rPr>
              <a:t>&gt;=0 </a:t>
            </a:r>
            <a:r>
              <a:rPr lang="en-US" err="1">
                <a:latin typeface="Montserrat"/>
              </a:rPr>
              <a:t>associati</a:t>
            </a:r>
            <a:r>
              <a:rPr lang="en-US">
                <a:latin typeface="Montserrat"/>
              </a:rPr>
              <a:t> ad </a:t>
            </a:r>
            <a:r>
              <a:rPr lang="en-US" err="1">
                <a:latin typeface="Montserrat"/>
              </a:rPr>
              <a:t>ogni</a:t>
            </a:r>
            <a:r>
              <a:rPr lang="en-US">
                <a:latin typeface="Montserrat"/>
              </a:rPr>
              <a:t> punto di </a:t>
            </a:r>
            <a:r>
              <a:rPr lang="en-US" err="1">
                <a:latin typeface="Montserrat"/>
              </a:rPr>
              <a:t>controllo</a:t>
            </a:r>
            <a:r>
              <a:rPr lang="en-US">
                <a:latin typeface="Montserrat"/>
              </a:rPr>
              <a:t>, I </a:t>
            </a:r>
            <a:r>
              <a:rPr lang="en-US" err="1">
                <a:latin typeface="Montserrat"/>
              </a:rPr>
              <a:t>quali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indicano</a:t>
            </a:r>
            <a:r>
              <a:rPr lang="en-US">
                <a:latin typeface="Montserrat"/>
              </a:rPr>
              <a:t> la </a:t>
            </a:r>
            <a:r>
              <a:rPr lang="en-US" err="1">
                <a:latin typeface="Montserrat"/>
              </a:rPr>
              <a:t>capacità</a:t>
            </a:r>
            <a:r>
              <a:rPr lang="en-US">
                <a:latin typeface="Montserrat"/>
              </a:rPr>
              <a:t> del </a:t>
            </a:r>
            <a:r>
              <a:rPr lang="en-US" err="1">
                <a:latin typeface="Montserrat"/>
              </a:rPr>
              <a:t>rispettivo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vertice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attrarre</a:t>
            </a:r>
            <a:r>
              <a:rPr lang="en-US">
                <a:latin typeface="Montserrat"/>
              </a:rPr>
              <a:t> a se la </a:t>
            </a:r>
            <a:r>
              <a:rPr lang="en-US" err="1">
                <a:latin typeface="Montserrat"/>
              </a:rPr>
              <a:t>curva</a:t>
            </a:r>
            <a:r>
              <a:rPr lang="en-US">
                <a:latin typeface="Montserrat"/>
              </a:rPr>
              <a:t>. Se </a:t>
            </a:r>
            <a:r>
              <a:rPr lang="en-US" err="1">
                <a:latin typeface="Montserrat"/>
              </a:rPr>
              <a:t>wi</a:t>
            </a:r>
            <a:r>
              <a:rPr lang="en-US">
                <a:latin typeface="Montserrat"/>
              </a:rPr>
              <a:t>=w per </a:t>
            </a:r>
            <a:r>
              <a:rPr lang="en-US" err="1">
                <a:latin typeface="Montserrat"/>
              </a:rPr>
              <a:t>ogni</a:t>
            </a:r>
            <a:r>
              <a:rPr lang="en-US">
                <a:latin typeface="Montserrat"/>
              </a:rPr>
              <a:t> I=0...n la </a:t>
            </a:r>
            <a:r>
              <a:rPr lang="en-US" err="1">
                <a:latin typeface="Montserrat"/>
              </a:rPr>
              <a:t>curva</a:t>
            </a:r>
            <a:r>
              <a:rPr lang="en-US">
                <a:latin typeface="Montserrat"/>
              </a:rPr>
              <a:t> è </a:t>
            </a:r>
            <a:r>
              <a:rPr lang="en-US" err="1">
                <a:latin typeface="Montserrat"/>
              </a:rPr>
              <a:t>detta</a:t>
            </a:r>
            <a:r>
              <a:rPr lang="en-US">
                <a:latin typeface="Montserrat"/>
              </a:rPr>
              <a:t> "</a:t>
            </a:r>
            <a:r>
              <a:rPr lang="en-US" i="1">
                <a:latin typeface="Montserrat"/>
              </a:rPr>
              <a:t>non razionale</a:t>
            </a:r>
            <a:r>
              <a:rPr lang="en-US">
                <a:latin typeface="Montserrat"/>
              </a:rPr>
              <a:t>“. </a:t>
            </a:r>
          </a:p>
        </p:txBody>
      </p:sp>
    </p:spTree>
    <p:extLst>
      <p:ext uri="{BB962C8B-B14F-4D97-AF65-F5344CB8AC3E}">
        <p14:creationId xmlns:p14="http://schemas.microsoft.com/office/powerpoint/2010/main" val="276645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>
            <a:spLocks noGrp="1"/>
          </p:cNvSpPr>
          <p:nvPr>
            <p:ph type="title"/>
          </p:nvPr>
        </p:nvSpPr>
        <p:spPr>
          <a:xfrm>
            <a:off x="170965" y="186973"/>
            <a:ext cx="4307680" cy="5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err="1">
                <a:solidFill>
                  <a:schemeClr val="bg1"/>
                </a:solidFill>
              </a:rPr>
              <a:t>Modello</a:t>
            </a:r>
            <a:r>
              <a:rPr lang="en-US" sz="2800" b="0">
                <a:solidFill>
                  <a:schemeClr val="bg1"/>
                </a:solidFill>
              </a:rPr>
              <a:t> </a:t>
            </a:r>
            <a:r>
              <a:rPr lang="en-US" sz="2800" b="0" err="1">
                <a:solidFill>
                  <a:schemeClr val="bg1"/>
                </a:solidFill>
              </a:rPr>
              <a:t>interpolante</a:t>
            </a:r>
          </a:p>
        </p:txBody>
      </p:sp>
      <p:sp>
        <p:nvSpPr>
          <p:cNvPr id="187" name="Google Shape;187;p36"/>
          <p:cNvSpPr txBox="1">
            <a:spLocks noGrp="1"/>
          </p:cNvSpPr>
          <p:nvPr>
            <p:ph type="subTitle" idx="1"/>
          </p:nvPr>
        </p:nvSpPr>
        <p:spPr>
          <a:xfrm>
            <a:off x="321467" y="714372"/>
            <a:ext cx="4156258" cy="12358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>
                <a:solidFill>
                  <a:schemeClr val="bg1"/>
                </a:solidFill>
              </a:rPr>
              <a:t>Modello secondo il quale si costruisce una curva che </a:t>
            </a:r>
            <a:r>
              <a:rPr lang="it-IT" b="1">
                <a:solidFill>
                  <a:schemeClr val="bg1"/>
                </a:solidFill>
              </a:rPr>
              <a:t>passa </a:t>
            </a:r>
            <a:r>
              <a:rPr lang="it-IT">
                <a:solidFill>
                  <a:schemeClr val="bg1"/>
                </a:solidFill>
              </a:rPr>
              <a:t>per i punti assegnati, trascurando di conseguenza l’</a:t>
            </a:r>
            <a:r>
              <a:rPr lang="it-IT" b="1">
                <a:solidFill>
                  <a:schemeClr val="bg1"/>
                </a:solidFill>
              </a:rPr>
              <a:t>errore</a:t>
            </a:r>
            <a:r>
              <a:rPr lang="it-IT">
                <a:solidFill>
                  <a:schemeClr val="bg1"/>
                </a:solidFill>
              </a:rPr>
              <a:t> presente nei dati.</a:t>
            </a:r>
            <a:endParaRPr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F204D62-B528-4920-84BE-4B456CD88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544" y="2836228"/>
            <a:ext cx="2273051" cy="18352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30000"/>
              </a:srgbClr>
            </a:outerShdw>
          </a:effec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3CC5F5EE-E8C0-443C-85CD-023762807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2690" y="2836228"/>
            <a:ext cx="2343955" cy="18352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30000"/>
              </a:srgbClr>
            </a:outerShdw>
          </a:effectLst>
        </p:spPr>
      </p:pic>
      <p:sp>
        <p:nvSpPr>
          <p:cNvPr id="10" name="Google Shape;186;p36">
            <a:extLst>
              <a:ext uri="{FF2B5EF4-FFF2-40B4-BE49-F238E27FC236}">
                <a16:creationId xmlns:a16="http://schemas.microsoft.com/office/drawing/2014/main" id="{EC5096BC-203C-4E49-A594-29345FDA4B86}"/>
              </a:ext>
            </a:extLst>
          </p:cNvPr>
          <p:cNvSpPr txBox="1">
            <a:spLocks/>
          </p:cNvSpPr>
          <p:nvPr/>
        </p:nvSpPr>
        <p:spPr>
          <a:xfrm>
            <a:off x="4752105" y="186973"/>
            <a:ext cx="4269338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40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2800" b="0"/>
              <a:t>Modello approssimante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2BE4E5-9473-9D00-045C-C927E9D21CE0}"/>
              </a:ext>
            </a:extLst>
          </p:cNvPr>
          <p:cNvSpPr txBox="1"/>
          <p:nvPr/>
        </p:nvSpPr>
        <p:spPr>
          <a:xfrm>
            <a:off x="4697384" y="714372"/>
            <a:ext cx="4378779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>
                <a:latin typeface="Montserrat"/>
                <a:cs typeface="Segoe UI"/>
              </a:rPr>
              <a:t>Modello che assume </a:t>
            </a:r>
            <a:r>
              <a:rPr lang="it-IT" b="1">
                <a:latin typeface="Montserrat"/>
                <a:cs typeface="Segoe UI"/>
              </a:rPr>
              <a:t>non trascurabile</a:t>
            </a:r>
            <a:r>
              <a:rPr lang="it-IT">
                <a:latin typeface="Montserrat"/>
                <a:cs typeface="Segoe UI"/>
              </a:rPr>
              <a:t> l’errore nei dati, dunque non richiede che la funzione passi per i punti assegnati. Si tratta di un problema a </a:t>
            </a:r>
            <a:r>
              <a:rPr lang="it-IT" b="1">
                <a:latin typeface="Montserrat"/>
                <a:cs typeface="Segoe UI"/>
              </a:rPr>
              <a:t>minima distanza</a:t>
            </a:r>
            <a:r>
              <a:rPr lang="it-IT">
                <a:latin typeface="Montserrat"/>
                <a:cs typeface="Segoe UI"/>
              </a:rPr>
              <a:t>, richiedendo che la funzione si discosti dai dati di un certo ϵ, ovvero</a:t>
            </a:r>
            <a:r>
              <a:rPr lang="en-US">
                <a:latin typeface="Montserrat"/>
                <a:cs typeface="Segoe UI"/>
              </a:rPr>
              <a:t>​:  </a:t>
            </a:r>
          </a:p>
          <a:p>
            <a:endParaRPr lang="en-US">
              <a:latin typeface="Montserrat"/>
              <a:cs typeface="Segoe UI"/>
            </a:endParaRPr>
          </a:p>
          <a:p>
            <a:r>
              <a:rPr lang="en-US">
                <a:latin typeface="Montserrat"/>
                <a:cs typeface="Segoe UI"/>
              </a:rPr>
              <a:t>	</a:t>
            </a:r>
            <a:r>
              <a:rPr lang="it-IT">
                <a:latin typeface="Montserrat"/>
                <a:cs typeface="Segoe UI"/>
              </a:rPr>
              <a:t>|f(xi) − </a:t>
            </a:r>
            <a:r>
              <a:rPr lang="it-IT" err="1">
                <a:latin typeface="Montserrat"/>
                <a:cs typeface="Segoe UI"/>
              </a:rPr>
              <a:t>yi</a:t>
            </a:r>
            <a:r>
              <a:rPr lang="it-IT">
                <a:latin typeface="Montserrat"/>
                <a:cs typeface="Segoe UI"/>
              </a:rPr>
              <a:t>| &lt; ϵ    ∀i = 0...n.</a:t>
            </a:r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FE5C9-DD8F-4EBB-E54E-83980388A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451" y="760833"/>
            <a:ext cx="7676094" cy="613577"/>
          </a:xfrm>
        </p:spPr>
        <p:txBody>
          <a:bodyPr/>
          <a:lstStyle/>
          <a:p>
            <a:r>
              <a:rPr lang="en-US" sz="2400" b="1" err="1">
                <a:solidFill>
                  <a:schemeClr val="accent1"/>
                </a:solidFill>
              </a:rPr>
              <a:t>Condizioni</a:t>
            </a:r>
            <a:r>
              <a:rPr lang="en-US" sz="2400" b="1">
                <a:solidFill>
                  <a:schemeClr val="accent1"/>
                </a:solidFill>
              </a:rPr>
              <a:t> </a:t>
            </a:r>
            <a:r>
              <a:rPr lang="en-US" sz="2400" b="1" err="1">
                <a:solidFill>
                  <a:schemeClr val="accent1"/>
                </a:solidFill>
              </a:rPr>
              <a:t>tecniche</a:t>
            </a:r>
            <a:r>
              <a:rPr lang="en-US" sz="2400" b="1">
                <a:solidFill>
                  <a:schemeClr val="accent1"/>
                </a:solidFill>
              </a:rPr>
              <a:t> del </a:t>
            </a:r>
            <a:r>
              <a:rPr lang="en-US" sz="2400" b="1" err="1">
                <a:solidFill>
                  <a:schemeClr val="accent1"/>
                </a:solidFill>
              </a:rPr>
              <a:t>vettore</a:t>
            </a:r>
            <a:r>
              <a:rPr lang="en-US" sz="2400" b="1">
                <a:solidFill>
                  <a:schemeClr val="accent1"/>
                </a:solidFill>
              </a:rPr>
              <a:t> </a:t>
            </a:r>
            <a:r>
              <a:rPr lang="en-US" sz="2400" b="1" err="1">
                <a:solidFill>
                  <a:schemeClr val="accent1"/>
                </a:solidFill>
              </a:rPr>
              <a:t>dei</a:t>
            </a:r>
            <a:r>
              <a:rPr lang="en-US" sz="2400" b="1">
                <a:solidFill>
                  <a:schemeClr val="accent1"/>
                </a:solidFill>
              </a:rPr>
              <a:t> nodi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7078CD-A2FB-FDFD-DB3F-A03A540721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9527" y="1713728"/>
            <a:ext cx="7064721" cy="2753686"/>
          </a:xfrm>
        </p:spPr>
        <p:txBody>
          <a:bodyPr/>
          <a:lstStyle/>
          <a:p>
            <a:pPr algn="l"/>
            <a:r>
              <a:rPr lang="en-US"/>
              <a:t>Si </a:t>
            </a:r>
            <a:r>
              <a:rPr lang="en-US" err="1"/>
              <a:t>richiede</a:t>
            </a:r>
            <a:r>
              <a:rPr lang="en-US"/>
              <a:t> </a:t>
            </a:r>
            <a:r>
              <a:rPr lang="en-US" err="1"/>
              <a:t>che</a:t>
            </a:r>
            <a:r>
              <a:rPr lang="en-US"/>
              <a:t> il </a:t>
            </a:r>
            <a:r>
              <a:rPr lang="en-US" err="1"/>
              <a:t>vettore</a:t>
            </a:r>
            <a:r>
              <a:rPr lang="en-US"/>
              <a:t> </a:t>
            </a:r>
            <a:r>
              <a:rPr lang="en-US" err="1"/>
              <a:t>dei</a:t>
            </a:r>
            <a:r>
              <a:rPr lang="en-US"/>
              <a:t> nodi </a:t>
            </a:r>
            <a:r>
              <a:rPr lang="en-US" err="1"/>
              <a:t>rispetti</a:t>
            </a:r>
            <a:r>
              <a:rPr lang="en-US"/>
              <a:t> le </a:t>
            </a:r>
            <a:r>
              <a:rPr lang="en-US" err="1"/>
              <a:t>seguenti</a:t>
            </a:r>
            <a:r>
              <a:rPr lang="en-US"/>
              <a:t> </a:t>
            </a:r>
            <a:r>
              <a:rPr lang="en-US" err="1"/>
              <a:t>condizioni</a:t>
            </a:r>
            <a:r>
              <a:rPr lang="en-US"/>
              <a:t>:</a:t>
            </a:r>
          </a:p>
          <a:p>
            <a:pPr algn="l"/>
            <a:endParaRPr lang="en-US"/>
          </a:p>
          <a:p>
            <a:pPr algn="l">
              <a:buFont typeface="Arial"/>
              <a:buChar char="•"/>
            </a:pPr>
            <a:r>
              <a:rPr lang="en-US" err="1"/>
              <a:t>Ordinamento</a:t>
            </a:r>
            <a:r>
              <a:rPr lang="en-US"/>
              <a:t> in </a:t>
            </a:r>
            <a:r>
              <a:rPr lang="en-US" err="1"/>
              <a:t>ordine</a:t>
            </a:r>
            <a:r>
              <a:rPr lang="en-US"/>
              <a:t> </a:t>
            </a:r>
            <a:r>
              <a:rPr lang="en-US" err="1"/>
              <a:t>crescente</a:t>
            </a:r>
            <a:endParaRPr lang="en-US"/>
          </a:p>
          <a:p>
            <a:pPr algn="l">
              <a:buFont typeface="Arial"/>
              <a:buChar char="•"/>
            </a:pPr>
            <a:r>
              <a:rPr lang="en-US" err="1"/>
              <a:t>Molteplicità</a:t>
            </a:r>
            <a:r>
              <a:rPr lang="en-US"/>
              <a:t> di un </a:t>
            </a:r>
            <a:r>
              <a:rPr lang="en-US" err="1"/>
              <a:t>nodo</a:t>
            </a:r>
            <a:r>
              <a:rPr lang="en-US"/>
              <a:t> al </a:t>
            </a:r>
            <a:r>
              <a:rPr lang="en-US" err="1"/>
              <a:t>massimo</a:t>
            </a:r>
            <a:r>
              <a:rPr lang="en-US"/>
              <a:t> </a:t>
            </a:r>
            <a:r>
              <a:rPr lang="en-US" err="1"/>
              <a:t>pari</a:t>
            </a:r>
            <a:r>
              <a:rPr lang="en-US"/>
              <a:t> al </a:t>
            </a:r>
            <a:r>
              <a:rPr lang="en-US" err="1"/>
              <a:t>grado</a:t>
            </a:r>
            <a:r>
              <a:rPr lang="en-US"/>
              <a:t> (h) </a:t>
            </a:r>
            <a:r>
              <a:rPr lang="en-US" err="1"/>
              <a:t>della</a:t>
            </a:r>
            <a:r>
              <a:rPr lang="en-US"/>
              <a:t> </a:t>
            </a:r>
            <a:r>
              <a:rPr lang="en-US" err="1"/>
              <a:t>curva</a:t>
            </a:r>
          </a:p>
          <a:p>
            <a:pPr algn="l">
              <a:buFont typeface="Arial"/>
              <a:buChar char="•"/>
            </a:pPr>
            <a:endParaRPr lang="en-US"/>
          </a:p>
          <a:p>
            <a:pPr marL="114300" indent="0" algn="l"/>
            <a:r>
              <a:rPr lang="en-US" err="1"/>
              <a:t>Difatti</a:t>
            </a:r>
            <a:r>
              <a:rPr lang="en-US"/>
              <a:t> al </a:t>
            </a:r>
            <a:r>
              <a:rPr lang="en-US" err="1"/>
              <a:t>crescere</a:t>
            </a:r>
            <a:r>
              <a:rPr lang="en-US"/>
              <a:t> </a:t>
            </a:r>
            <a:r>
              <a:rPr lang="en-US" err="1"/>
              <a:t>della</a:t>
            </a:r>
            <a:r>
              <a:rPr lang="en-US"/>
              <a:t> </a:t>
            </a:r>
            <a:r>
              <a:rPr lang="en-US" err="1"/>
              <a:t>molteplicità</a:t>
            </a:r>
            <a:r>
              <a:rPr lang="en-US"/>
              <a:t> di un </a:t>
            </a:r>
            <a:r>
              <a:rPr lang="en-US" err="1"/>
              <a:t>nodo</a:t>
            </a:r>
            <a:r>
              <a:rPr lang="en-US"/>
              <a:t> la </a:t>
            </a:r>
            <a:r>
              <a:rPr lang="en-US" err="1"/>
              <a:t>curva</a:t>
            </a:r>
            <a:r>
              <a:rPr lang="en-US"/>
              <a:t> </a:t>
            </a:r>
            <a:r>
              <a:rPr lang="en-US" err="1"/>
              <a:t>si</a:t>
            </a:r>
            <a:r>
              <a:rPr lang="en-US"/>
              <a:t> </a:t>
            </a:r>
            <a:r>
              <a:rPr lang="en-US" err="1"/>
              <a:t>avvicina</a:t>
            </a:r>
            <a:r>
              <a:rPr lang="en-US"/>
              <a:t> ad un </a:t>
            </a:r>
            <a:r>
              <a:rPr lang="en-US" err="1"/>
              <a:t>dato</a:t>
            </a:r>
            <a:r>
              <a:rPr lang="en-US"/>
              <a:t> punto di </a:t>
            </a:r>
            <a:r>
              <a:rPr lang="en-US" err="1"/>
              <a:t>controllo</a:t>
            </a:r>
            <a:r>
              <a:rPr lang="en-US"/>
              <a:t>, </a:t>
            </a:r>
            <a:r>
              <a:rPr lang="en-US" err="1"/>
              <a:t>fino</a:t>
            </a:r>
            <a:r>
              <a:rPr lang="en-US"/>
              <a:t> ad </a:t>
            </a:r>
            <a:r>
              <a:rPr lang="en-US" err="1"/>
              <a:t>interpolarlo</a:t>
            </a:r>
            <a:r>
              <a:rPr lang="en-US"/>
              <a:t> </a:t>
            </a:r>
            <a:r>
              <a:rPr lang="en-US" err="1"/>
              <a:t>quando</a:t>
            </a:r>
            <a:r>
              <a:rPr lang="en-US"/>
              <a:t> la </a:t>
            </a:r>
            <a:r>
              <a:rPr lang="en-US" err="1"/>
              <a:t>molteplicità</a:t>
            </a:r>
            <a:r>
              <a:rPr lang="en-US"/>
              <a:t> del </a:t>
            </a:r>
            <a:r>
              <a:rPr lang="en-US" err="1"/>
              <a:t>nodo</a:t>
            </a:r>
            <a:r>
              <a:rPr lang="en-US"/>
              <a:t> </a:t>
            </a:r>
            <a:r>
              <a:rPr lang="en-US" err="1"/>
              <a:t>diventa</a:t>
            </a:r>
            <a:r>
              <a:rPr lang="en-US"/>
              <a:t> </a:t>
            </a:r>
            <a:r>
              <a:rPr lang="en-US" err="1"/>
              <a:t>pari</a:t>
            </a:r>
            <a:r>
              <a:rPr lang="en-US"/>
              <a:t> </a:t>
            </a:r>
            <a:r>
              <a:rPr lang="en-US" err="1"/>
              <a:t>all'ordine</a:t>
            </a:r>
            <a:r>
              <a:rPr lang="en-US"/>
              <a:t> </a:t>
            </a:r>
            <a:r>
              <a:rPr lang="en-US" err="1"/>
              <a:t>della</a:t>
            </a:r>
            <a:r>
              <a:rPr lang="en-US"/>
              <a:t> </a:t>
            </a:r>
            <a:r>
              <a:rPr lang="en-US" err="1"/>
              <a:t>curva</a:t>
            </a:r>
            <a:r>
              <a:rPr lang="en-US"/>
              <a:t> (</a:t>
            </a:r>
            <a:r>
              <a:rPr lang="en-US" err="1"/>
              <a:t>tuttavia</a:t>
            </a:r>
            <a:r>
              <a:rPr lang="en-US"/>
              <a:t> </a:t>
            </a:r>
            <a:r>
              <a:rPr lang="en-US" err="1"/>
              <a:t>degenerando</a:t>
            </a:r>
            <a:r>
              <a:rPr lang="en-US"/>
              <a:t> in </a:t>
            </a:r>
            <a:r>
              <a:rPr lang="en-US" err="1"/>
              <a:t>una</a:t>
            </a:r>
            <a:r>
              <a:rPr lang="en-US"/>
              <a:t> </a:t>
            </a:r>
            <a:r>
              <a:rPr lang="en-US" err="1"/>
              <a:t>discontinuità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20712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AB35CB-9D1E-9E83-929D-4AEC4B0AD807}"/>
              </a:ext>
            </a:extLst>
          </p:cNvPr>
          <p:cNvSpPr txBox="1"/>
          <p:nvPr/>
        </p:nvSpPr>
        <p:spPr>
          <a:xfrm>
            <a:off x="800100" y="1933015"/>
            <a:ext cx="266251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err="1">
                <a:solidFill>
                  <a:schemeClr val="bg1"/>
                </a:solidFill>
                <a:latin typeface="Playfair Display"/>
              </a:rPr>
              <a:t>Classificazione</a:t>
            </a:r>
            <a:r>
              <a:rPr lang="en-US" sz="2000" b="1">
                <a:solidFill>
                  <a:schemeClr val="bg1"/>
                </a:solidFill>
                <a:latin typeface="Playfair Display"/>
              </a:rPr>
              <a:t> del </a:t>
            </a:r>
            <a:r>
              <a:rPr lang="en-US" sz="2000" b="1" err="1">
                <a:solidFill>
                  <a:schemeClr val="bg1"/>
                </a:solidFill>
                <a:latin typeface="Playfair Display"/>
              </a:rPr>
              <a:t>vettore</a:t>
            </a:r>
            <a:r>
              <a:rPr lang="en-US" sz="2000" b="1">
                <a:solidFill>
                  <a:schemeClr val="bg1"/>
                </a:solidFill>
                <a:latin typeface="Playfair Display"/>
              </a:rPr>
              <a:t> </a:t>
            </a:r>
            <a:r>
              <a:rPr lang="en-US" sz="2000" b="1" err="1">
                <a:solidFill>
                  <a:schemeClr val="bg1"/>
                </a:solidFill>
                <a:latin typeface="Playfair Display"/>
              </a:rPr>
              <a:t>dei</a:t>
            </a:r>
            <a:r>
              <a:rPr lang="en-US" sz="2000" b="1">
                <a:solidFill>
                  <a:schemeClr val="bg1"/>
                </a:solidFill>
                <a:latin typeface="Playfair Display"/>
              </a:rPr>
              <a:t> nodi di </a:t>
            </a:r>
            <a:r>
              <a:rPr lang="en-US" sz="2000" b="1" err="1">
                <a:solidFill>
                  <a:schemeClr val="bg1"/>
                </a:solidFill>
                <a:latin typeface="Playfair Display"/>
              </a:rPr>
              <a:t>una</a:t>
            </a:r>
            <a:r>
              <a:rPr lang="en-US" sz="2000" b="1">
                <a:solidFill>
                  <a:schemeClr val="bg1"/>
                </a:solidFill>
                <a:latin typeface="Playfair Display"/>
              </a:rPr>
              <a:t> </a:t>
            </a:r>
            <a:r>
              <a:rPr lang="en-US" sz="2000" b="1" err="1">
                <a:solidFill>
                  <a:schemeClr val="bg1"/>
                </a:solidFill>
                <a:latin typeface="Playfair Display"/>
              </a:rPr>
              <a:t>curva</a:t>
            </a:r>
            <a:r>
              <a:rPr lang="en-US" sz="2000" b="1">
                <a:solidFill>
                  <a:schemeClr val="bg1"/>
                </a:solidFill>
                <a:latin typeface="Playfair Display"/>
              </a:rPr>
              <a:t> NURBS: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B170DD-BD78-ABE2-C371-5AA9336478BE}"/>
              </a:ext>
            </a:extLst>
          </p:cNvPr>
          <p:cNvSpPr txBox="1"/>
          <p:nvPr/>
        </p:nvSpPr>
        <p:spPr>
          <a:xfrm>
            <a:off x="4143375" y="798419"/>
            <a:ext cx="4329952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Montserrat"/>
              </a:rPr>
              <a:t>E'  </a:t>
            </a:r>
            <a:r>
              <a:rPr lang="en-US" sz="1200" err="1">
                <a:latin typeface="Montserrat"/>
              </a:rPr>
              <a:t>possibile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classificare</a:t>
            </a:r>
            <a:r>
              <a:rPr lang="en-US" sz="1200">
                <a:latin typeface="Montserrat"/>
              </a:rPr>
              <a:t> la </a:t>
            </a:r>
            <a:r>
              <a:rPr lang="en-US" sz="1200" err="1">
                <a:latin typeface="Montserrat"/>
              </a:rPr>
              <a:t>molteplicità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dei</a:t>
            </a:r>
            <a:r>
              <a:rPr lang="en-US" sz="1200">
                <a:latin typeface="Montserrat"/>
              </a:rPr>
              <a:t> nodi in due </a:t>
            </a:r>
            <a:r>
              <a:rPr lang="en-US" sz="1200" err="1">
                <a:latin typeface="Montserrat"/>
              </a:rPr>
              <a:t>categorie</a:t>
            </a:r>
            <a:r>
              <a:rPr lang="en-US" sz="1200">
                <a:latin typeface="Montserrat"/>
              </a:rPr>
              <a:t>: </a:t>
            </a:r>
            <a:r>
              <a:rPr lang="en-US">
                <a:latin typeface="Montserrat"/>
              </a:rPr>
              <a:t>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BE42D1-C33C-E64F-88BC-4AA9AA40EA25}"/>
              </a:ext>
            </a:extLst>
          </p:cNvPr>
          <p:cNvSpPr txBox="1"/>
          <p:nvPr/>
        </p:nvSpPr>
        <p:spPr>
          <a:xfrm>
            <a:off x="4145056" y="2575111"/>
            <a:ext cx="459217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Montserrat"/>
              </a:rPr>
              <a:t>In base alle </a:t>
            </a:r>
            <a:r>
              <a:rPr lang="en-US" sz="1200" err="1">
                <a:latin typeface="Montserrat"/>
              </a:rPr>
              <a:t>categie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molteplicità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dei</a:t>
            </a:r>
            <a:r>
              <a:rPr lang="en-US" sz="1200">
                <a:latin typeface="Montserrat"/>
              </a:rPr>
              <a:t> nodi è </a:t>
            </a:r>
            <a:r>
              <a:rPr lang="en-US" sz="1200" err="1">
                <a:latin typeface="Montserrat"/>
              </a:rPr>
              <a:t>possibile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classificare</a:t>
            </a:r>
            <a:r>
              <a:rPr lang="en-US" sz="1200">
                <a:latin typeface="Montserrat"/>
              </a:rPr>
              <a:t> un </a:t>
            </a:r>
            <a:r>
              <a:rPr lang="en-US" sz="1200" err="1">
                <a:latin typeface="Montserrat"/>
              </a:rPr>
              <a:t>vettore</a:t>
            </a:r>
            <a:r>
              <a:rPr lang="en-US" sz="1200">
                <a:latin typeface="Montserrat"/>
              </a:rPr>
              <a:t> di nodi:</a:t>
            </a:r>
            <a:endParaRPr lang="en-US" sz="1200"/>
          </a:p>
          <a:p>
            <a:endParaRPr lang="en-US" sz="1200">
              <a:latin typeface="Montserrat"/>
            </a:endParaRPr>
          </a:p>
          <a:p>
            <a:pPr marL="285750" indent="-285750">
              <a:buChar char="•"/>
            </a:pPr>
            <a:r>
              <a:rPr lang="en-US" sz="1200" b="1" err="1">
                <a:latin typeface="Montserrat"/>
              </a:rPr>
              <a:t>Vettore</a:t>
            </a:r>
            <a:r>
              <a:rPr lang="en-US" sz="1200" b="1">
                <a:latin typeface="Montserrat"/>
              </a:rPr>
              <a:t> di nodi </a:t>
            </a:r>
            <a:r>
              <a:rPr lang="en-US" sz="1200" b="1" err="1">
                <a:latin typeface="Montserrat"/>
              </a:rPr>
              <a:t>uniforme</a:t>
            </a:r>
            <a:r>
              <a:rPr lang="en-US" sz="1200">
                <a:latin typeface="Montserrat"/>
              </a:rPr>
              <a:t>, se la </a:t>
            </a:r>
            <a:r>
              <a:rPr lang="en-US" sz="1200" err="1">
                <a:latin typeface="Montserrat"/>
              </a:rPr>
              <a:t>sequenza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inizia</a:t>
            </a:r>
            <a:r>
              <a:rPr lang="en-US" sz="1200">
                <a:latin typeface="Montserrat"/>
              </a:rPr>
              <a:t> con un </a:t>
            </a:r>
            <a:r>
              <a:rPr lang="en-US" sz="1200" err="1">
                <a:latin typeface="Montserrat"/>
              </a:rPr>
              <a:t>nodo</a:t>
            </a:r>
            <a:r>
              <a:rPr lang="en-US" sz="1200">
                <a:latin typeface="Montserrat"/>
              </a:rPr>
              <a:t> a </a:t>
            </a:r>
            <a:r>
              <a:rPr lang="en-US" sz="1200" err="1">
                <a:latin typeface="Montserrat"/>
              </a:rPr>
              <a:t>molteplicità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piena</a:t>
            </a:r>
            <a:r>
              <a:rPr lang="en-US" sz="1200">
                <a:latin typeface="Montserrat"/>
              </a:rPr>
              <a:t>, segue con nodi </a:t>
            </a:r>
            <a:r>
              <a:rPr lang="en-US" sz="1200" err="1">
                <a:latin typeface="Montserrat"/>
              </a:rPr>
              <a:t>semplici</a:t>
            </a:r>
            <a:r>
              <a:rPr lang="en-US" sz="1200">
                <a:latin typeface="Montserrat"/>
              </a:rPr>
              <a:t> , termina con un </a:t>
            </a:r>
            <a:r>
              <a:rPr lang="en-US" sz="1200" err="1">
                <a:latin typeface="Montserrat"/>
              </a:rPr>
              <a:t>nodo</a:t>
            </a:r>
            <a:r>
              <a:rPr lang="en-US" sz="1200">
                <a:latin typeface="Montserrat"/>
              </a:rPr>
              <a:t> a </a:t>
            </a:r>
            <a:r>
              <a:rPr lang="en-US" sz="1200" err="1">
                <a:latin typeface="Montserrat"/>
              </a:rPr>
              <a:t>molteplicità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piena</a:t>
            </a:r>
            <a:r>
              <a:rPr lang="en-US" sz="1200">
                <a:latin typeface="Montserrat"/>
              </a:rPr>
              <a:t> e tutti I </a:t>
            </a:r>
            <a:r>
              <a:rPr lang="en-US" sz="1200" err="1">
                <a:latin typeface="Montserrat"/>
              </a:rPr>
              <a:t>valori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sono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ugualmente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spaziati</a:t>
            </a:r>
            <a:r>
              <a:rPr lang="en-US" sz="1200">
                <a:latin typeface="Montserrat"/>
              </a:rPr>
              <a:t>.</a:t>
            </a:r>
          </a:p>
          <a:p>
            <a:pPr marL="285750" indent="-285750">
              <a:buChar char="•"/>
            </a:pPr>
            <a:r>
              <a:rPr lang="en-US" sz="1100" b="1" err="1">
                <a:latin typeface="Montserrat"/>
              </a:rPr>
              <a:t>Vettore</a:t>
            </a:r>
            <a:r>
              <a:rPr lang="en-US" sz="1100" b="1">
                <a:latin typeface="Montserrat"/>
              </a:rPr>
              <a:t> di nodi non </a:t>
            </a:r>
            <a:r>
              <a:rPr lang="en-US" sz="1100" b="1" err="1">
                <a:latin typeface="Montserrat"/>
              </a:rPr>
              <a:t>uniforme</a:t>
            </a:r>
            <a:r>
              <a:rPr lang="en-US" sz="1100">
                <a:latin typeface="Montserrat"/>
              </a:rPr>
              <a:t>, se il </a:t>
            </a:r>
            <a:r>
              <a:rPr lang="en-US" sz="1100" err="1">
                <a:latin typeface="Montserrat"/>
              </a:rPr>
              <a:t>vettore</a:t>
            </a:r>
            <a:r>
              <a:rPr lang="en-US" sz="1100">
                <a:latin typeface="Montserrat"/>
              </a:rPr>
              <a:t> non è </a:t>
            </a:r>
            <a:r>
              <a:rPr lang="en-US" sz="1100" err="1">
                <a:latin typeface="Montserrat"/>
              </a:rPr>
              <a:t>uniforme</a:t>
            </a:r>
            <a:r>
              <a:rPr lang="en-US" sz="1100">
                <a:latin typeface="Montserrat"/>
              </a:rPr>
              <a:t>.</a:t>
            </a:r>
            <a:endParaRPr lang="en-US" sz="1200">
              <a:latin typeface="Montserrat"/>
            </a:endParaRPr>
          </a:p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34C065-3D08-5E1A-033B-3C57C5871F14}"/>
              </a:ext>
            </a:extLst>
          </p:cNvPr>
          <p:cNvSpPr txBox="1"/>
          <p:nvPr/>
        </p:nvSpPr>
        <p:spPr>
          <a:xfrm>
            <a:off x="4141695" y="1247215"/>
            <a:ext cx="4760258" cy="12311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endParaRPr lang="en-US" sz="1200">
              <a:latin typeface="Montserrat"/>
            </a:endParaRPr>
          </a:p>
          <a:p>
            <a:pPr marL="285750" indent="-285750">
              <a:buChar char="•"/>
            </a:pPr>
            <a:r>
              <a:rPr lang="en-US" sz="1200" b="1">
                <a:latin typeface="Montserrat"/>
              </a:rPr>
              <a:t>Nodi a </a:t>
            </a:r>
            <a:r>
              <a:rPr lang="en-US" sz="1200" b="1" err="1">
                <a:latin typeface="Montserrat"/>
              </a:rPr>
              <a:t>molteplicità</a:t>
            </a:r>
            <a:r>
              <a:rPr lang="en-US" sz="1200" b="1">
                <a:latin typeface="Montserrat"/>
              </a:rPr>
              <a:t> </a:t>
            </a:r>
            <a:r>
              <a:rPr lang="en-US" sz="1200" b="1" err="1">
                <a:latin typeface="Montserrat"/>
              </a:rPr>
              <a:t>piena</a:t>
            </a:r>
            <a:r>
              <a:rPr lang="en-US" sz="1200" b="1">
                <a:latin typeface="Montserrat"/>
              </a:rPr>
              <a:t> </a:t>
            </a:r>
            <a:r>
              <a:rPr lang="en-US" sz="1200">
                <a:latin typeface="Montserrat"/>
              </a:rPr>
              <a:t>(o nodi </a:t>
            </a:r>
            <a:r>
              <a:rPr lang="en-US" sz="1200" err="1">
                <a:latin typeface="Montserrat"/>
              </a:rPr>
              <a:t>pieni</a:t>
            </a:r>
            <a:r>
              <a:rPr lang="en-US" sz="1200">
                <a:latin typeface="Montserrat"/>
              </a:rPr>
              <a:t>) se il </a:t>
            </a:r>
            <a:r>
              <a:rPr lang="en-US" sz="1200" err="1">
                <a:latin typeface="Montserrat"/>
              </a:rPr>
              <a:t>rispettivo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valore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ripete</a:t>
            </a:r>
            <a:r>
              <a:rPr lang="en-US" sz="1200">
                <a:latin typeface="Montserrat"/>
              </a:rPr>
              <a:t> h volte.</a:t>
            </a:r>
          </a:p>
          <a:p>
            <a:pPr marL="285750" indent="-285750">
              <a:buChar char="•"/>
            </a:pPr>
            <a:r>
              <a:rPr lang="en-US" sz="1200" b="1">
                <a:latin typeface="Montserrat"/>
              </a:rPr>
              <a:t>Nodi a </a:t>
            </a:r>
            <a:r>
              <a:rPr lang="en-US" sz="1200" b="1" err="1">
                <a:latin typeface="Montserrat"/>
              </a:rPr>
              <a:t>molteplicità</a:t>
            </a:r>
            <a:r>
              <a:rPr lang="en-US" sz="1200" b="1">
                <a:latin typeface="Montserrat"/>
              </a:rPr>
              <a:t> semplice </a:t>
            </a:r>
            <a:r>
              <a:rPr lang="en-US" sz="1200">
                <a:latin typeface="Montserrat"/>
              </a:rPr>
              <a:t>(o nodi </a:t>
            </a:r>
            <a:r>
              <a:rPr lang="en-US" sz="1200" err="1">
                <a:latin typeface="Montserrat"/>
              </a:rPr>
              <a:t>semplici</a:t>
            </a:r>
            <a:r>
              <a:rPr lang="en-US" sz="1200">
                <a:latin typeface="Montserrat"/>
              </a:rPr>
              <a:t>), </a:t>
            </a:r>
            <a:r>
              <a:rPr lang="en-US" sz="1200" err="1">
                <a:latin typeface="Montserrat"/>
              </a:rPr>
              <a:t>ovvero</a:t>
            </a:r>
            <a:r>
              <a:rPr lang="en-US" sz="1200">
                <a:latin typeface="Montserrat"/>
              </a:rPr>
              <a:t> nodi a </a:t>
            </a:r>
            <a:r>
              <a:rPr lang="en-US" sz="1200" err="1">
                <a:latin typeface="Montserrat"/>
              </a:rPr>
              <a:t>molteplicità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unitaria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9186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4F81A-4832-3E05-7C46-B63F6E772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906" y="552674"/>
            <a:ext cx="7809000" cy="640200"/>
          </a:xfrm>
        </p:spPr>
        <p:txBody>
          <a:bodyPr/>
          <a:lstStyle/>
          <a:p>
            <a:r>
              <a:rPr lang="en-US" err="1"/>
              <a:t>Formulazione</a:t>
            </a:r>
            <a:r>
              <a:rPr lang="en-US"/>
              <a:t> </a:t>
            </a:r>
            <a:r>
              <a:rPr lang="en-US" err="1"/>
              <a:t>matematica</a:t>
            </a:r>
            <a:r>
              <a:rPr lang="en-US"/>
              <a:t> di </a:t>
            </a:r>
            <a:r>
              <a:rPr lang="en-US" err="1"/>
              <a:t>una</a:t>
            </a:r>
            <a:r>
              <a:rPr lang="en-US"/>
              <a:t> </a:t>
            </a:r>
            <a:r>
              <a:rPr lang="en-US" err="1"/>
              <a:t>curva</a:t>
            </a:r>
            <a:r>
              <a:rPr lang="en-US"/>
              <a:t> NURBS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09098C-E611-EAB9-3A4D-AB949B7D8646}"/>
              </a:ext>
            </a:extLst>
          </p:cNvPr>
          <p:cNvSpPr txBox="1"/>
          <p:nvPr/>
        </p:nvSpPr>
        <p:spPr>
          <a:xfrm>
            <a:off x="477371" y="1630455"/>
            <a:ext cx="4282887" cy="9387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Char char="•"/>
            </a:pPr>
            <a:r>
              <a:rPr lang="en-US" sz="1100">
                <a:latin typeface="Montserrat"/>
              </a:rPr>
              <a:t>Una volta </a:t>
            </a:r>
            <a:r>
              <a:rPr lang="en-US" sz="1100" err="1">
                <a:latin typeface="Montserrat"/>
              </a:rPr>
              <a:t>presentati</a:t>
            </a:r>
            <a:r>
              <a:rPr lang="en-US" sz="1100">
                <a:latin typeface="Montserrat"/>
              </a:rPr>
              <a:t> tutti i </a:t>
            </a:r>
            <a:r>
              <a:rPr lang="en-US" sz="1100" err="1">
                <a:latin typeface="Montserrat"/>
              </a:rPr>
              <a:t>parametri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che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caratterizzano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una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una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curva</a:t>
            </a:r>
            <a:r>
              <a:rPr lang="en-US" sz="1100">
                <a:latin typeface="Montserrat"/>
              </a:rPr>
              <a:t> NURBS, </a:t>
            </a:r>
            <a:r>
              <a:rPr lang="en-US" sz="1100" err="1">
                <a:latin typeface="Montserrat"/>
              </a:rPr>
              <a:t>possiamo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fornire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una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definizione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formale</a:t>
            </a:r>
            <a:r>
              <a:rPr lang="en-US" sz="1100">
                <a:latin typeface="Montserrat"/>
              </a:rPr>
              <a:t> a </a:t>
            </a:r>
            <a:r>
              <a:rPr lang="en-US" sz="1100" err="1">
                <a:latin typeface="Montserrat"/>
              </a:rPr>
              <a:t>partire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dalla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definizione</a:t>
            </a:r>
            <a:r>
              <a:rPr lang="en-US" sz="1100">
                <a:latin typeface="Montserrat"/>
              </a:rPr>
              <a:t> di </a:t>
            </a:r>
            <a:r>
              <a:rPr lang="en-US" sz="1100" err="1">
                <a:latin typeface="Montserrat"/>
              </a:rPr>
              <a:t>curva</a:t>
            </a:r>
            <a:r>
              <a:rPr lang="en-US" sz="1100">
                <a:latin typeface="Montserrat"/>
              </a:rPr>
              <a:t> B-Spline </a:t>
            </a:r>
            <a:r>
              <a:rPr lang="en-US" sz="1100" err="1">
                <a:latin typeface="Montserrat"/>
              </a:rPr>
              <a:t>precedentemente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mostrata</a:t>
            </a:r>
            <a:r>
              <a:rPr lang="en-US" sz="1100">
                <a:latin typeface="Montserrat"/>
              </a:rPr>
              <a:t>, </a:t>
            </a:r>
            <a:r>
              <a:rPr lang="en-US" sz="1100" err="1">
                <a:latin typeface="Montserrat"/>
              </a:rPr>
              <a:t>aggiungendo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opportunamente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i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pesi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w</a:t>
            </a:r>
            <a:r>
              <a:rPr lang="en-US" sz="900" err="1">
                <a:latin typeface="Montserrat"/>
              </a:rPr>
              <a:t>i</a:t>
            </a:r>
            <a:r>
              <a:rPr lang="en-US" sz="900">
                <a:latin typeface="Montserrat"/>
              </a:rPr>
              <a:t>.</a:t>
            </a:r>
            <a:endParaRPr lang="en-US" sz="9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84F555-C930-D772-D2C8-A38AD5942A16}"/>
              </a:ext>
            </a:extLst>
          </p:cNvPr>
          <p:cNvSpPr txBox="1"/>
          <p:nvPr/>
        </p:nvSpPr>
        <p:spPr>
          <a:xfrm>
            <a:off x="6084796" y="2477619"/>
            <a:ext cx="219186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err="1">
                <a:latin typeface="Montserrat"/>
              </a:rPr>
              <a:t>Funzione</a:t>
            </a:r>
            <a:r>
              <a:rPr lang="en-US" sz="800">
                <a:latin typeface="Montserrat"/>
              </a:rPr>
              <a:t> di base B-spline di </a:t>
            </a:r>
            <a:r>
              <a:rPr lang="en-US" sz="800" err="1">
                <a:latin typeface="Montserrat"/>
              </a:rPr>
              <a:t>grado</a:t>
            </a:r>
            <a:r>
              <a:rPr lang="en-US" sz="800">
                <a:latin typeface="Montserrat"/>
              </a:rPr>
              <a:t> h, </a:t>
            </a:r>
            <a:r>
              <a:rPr lang="en-US" sz="800" err="1">
                <a:latin typeface="Montserrat"/>
              </a:rPr>
              <a:t>definita</a:t>
            </a:r>
            <a:r>
              <a:rPr lang="en-US" sz="800">
                <a:latin typeface="Montserrat"/>
              </a:rPr>
              <a:t> </a:t>
            </a:r>
            <a:r>
              <a:rPr lang="en-US" sz="800" err="1">
                <a:latin typeface="Montserrat"/>
              </a:rPr>
              <a:t>ricorsivamente</a:t>
            </a:r>
            <a:r>
              <a:rPr lang="en-US" sz="800">
                <a:latin typeface="Montserrat"/>
              </a:rPr>
              <a:t>  </a:t>
            </a:r>
            <a:r>
              <a:rPr lang="en-US" sz="800" err="1">
                <a:latin typeface="Montserrat"/>
              </a:rPr>
              <a:t>attraverso</a:t>
            </a:r>
            <a:r>
              <a:rPr lang="en-US" sz="800">
                <a:latin typeface="Montserrat"/>
              </a:rPr>
              <a:t> la formula di De Boor.</a:t>
            </a:r>
            <a:endParaRPr lang="en-US" sz="8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A16486-CB7B-9171-42E5-7CD15C096E9D}"/>
              </a:ext>
            </a:extLst>
          </p:cNvPr>
          <p:cNvSpPr txBox="1"/>
          <p:nvPr/>
        </p:nvSpPr>
        <p:spPr>
          <a:xfrm>
            <a:off x="6515100" y="1307725"/>
            <a:ext cx="2393576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900">
                <a:latin typeface="Montserrat"/>
              </a:rPr>
              <a:t>Punto di </a:t>
            </a:r>
            <a:r>
              <a:rPr lang="en-US" sz="900" err="1">
                <a:latin typeface="Montserrat"/>
              </a:rPr>
              <a:t>controllo</a:t>
            </a:r>
            <a:r>
              <a:rPr lang="en-US" sz="900">
                <a:latin typeface="Montserrat"/>
              </a:rPr>
              <a:t> </a:t>
            </a:r>
            <a:r>
              <a:rPr lang="en-US" sz="900" err="1">
                <a:latin typeface="Montserrat"/>
              </a:rPr>
              <a:t>i-esimo</a:t>
            </a:r>
            <a:endParaRPr lang="en-US" sz="900">
              <a:latin typeface="Montserrat"/>
            </a:endParaRPr>
          </a:p>
        </p:txBody>
      </p:sp>
      <p:pic>
        <p:nvPicPr>
          <p:cNvPr id="12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0C606A93-DD52-D889-4E49-94227AEC2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550" y="3087672"/>
            <a:ext cx="1284195" cy="4630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B14A347-FDAE-978E-8059-292FDF02FBC6}"/>
              </a:ext>
            </a:extLst>
          </p:cNvPr>
          <p:cNvSpPr txBox="1"/>
          <p:nvPr/>
        </p:nvSpPr>
        <p:spPr>
          <a:xfrm>
            <a:off x="826994" y="3412192"/>
            <a:ext cx="4854387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Char char="•"/>
            </a:pPr>
            <a:endParaRPr lang="en-US" sz="1200">
              <a:latin typeface="Montserra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9CA708-2A47-3D68-9263-4FE7BCA53603}"/>
              </a:ext>
            </a:extLst>
          </p:cNvPr>
          <p:cNvSpPr txBox="1"/>
          <p:nvPr/>
        </p:nvSpPr>
        <p:spPr>
          <a:xfrm>
            <a:off x="4101353" y="3197039"/>
            <a:ext cx="4538381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Char char="•"/>
            </a:pPr>
            <a:r>
              <a:rPr lang="en-US" sz="1000" err="1">
                <a:latin typeface="Montserrat"/>
              </a:rPr>
              <a:t>Definendo</a:t>
            </a:r>
            <a:r>
              <a:rPr lang="en-US" sz="1000">
                <a:latin typeface="Montserrat"/>
              </a:rPr>
              <a:t> la </a:t>
            </a:r>
            <a:r>
              <a:rPr lang="en-US" sz="1000" err="1">
                <a:latin typeface="Montserrat"/>
              </a:rPr>
              <a:t>funzione</a:t>
            </a:r>
            <a:r>
              <a:rPr lang="en-US" sz="1000">
                <a:latin typeface="Montserrat"/>
              </a:rPr>
              <a:t> di base razionale di </a:t>
            </a:r>
            <a:r>
              <a:rPr lang="en-US" sz="1000" err="1">
                <a:latin typeface="Montserrat"/>
              </a:rPr>
              <a:t>grado</a:t>
            </a:r>
            <a:r>
              <a:rPr lang="en-US" sz="1000">
                <a:latin typeface="Montserrat"/>
              </a:rPr>
              <a:t> h </a:t>
            </a:r>
            <a:r>
              <a:rPr lang="en-US" sz="1000" err="1">
                <a:latin typeface="Montserrat"/>
              </a:rPr>
              <a:t>sul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vettore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dei</a:t>
            </a:r>
            <a:r>
              <a:rPr lang="en-US" sz="1000">
                <a:latin typeface="Montserrat"/>
              </a:rPr>
              <a:t> nodi T e </a:t>
            </a:r>
            <a:r>
              <a:rPr lang="en-US" sz="1000" err="1">
                <a:latin typeface="Montserrat"/>
              </a:rPr>
              <a:t>pesi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wi</a:t>
            </a:r>
            <a:r>
              <a:rPr lang="en-US" sz="1000">
                <a:latin typeface="Montserrat"/>
              </a:rPr>
              <a:t>, </a:t>
            </a:r>
            <a:r>
              <a:rPr lang="en-US" sz="1000" err="1">
                <a:latin typeface="Montserrat"/>
              </a:rPr>
              <a:t>ovvero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Ri,h</a:t>
            </a:r>
            <a:r>
              <a:rPr lang="en-US" sz="1000">
                <a:latin typeface="Montserrat"/>
              </a:rPr>
              <a:t>(t), è </a:t>
            </a:r>
            <a:r>
              <a:rPr lang="en-US" sz="1000" err="1">
                <a:latin typeface="Montserrat"/>
              </a:rPr>
              <a:t>possibile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utilizzare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una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formulazione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compatta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equivalente</a:t>
            </a:r>
            <a:r>
              <a:rPr lang="en-US" sz="1000">
                <a:latin typeface="Montserrat"/>
              </a:rPr>
              <a:t>. </a:t>
            </a:r>
            <a:r>
              <a:rPr lang="en-US" sz="1000" err="1">
                <a:latin typeface="Montserrat"/>
              </a:rPr>
              <a:t>Risulta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evidente</a:t>
            </a:r>
            <a:r>
              <a:rPr lang="en-US" sz="1000">
                <a:latin typeface="Montserrat"/>
              </a:rPr>
              <a:t> come </a:t>
            </a:r>
            <a:r>
              <a:rPr lang="en-US" sz="1000" err="1">
                <a:latin typeface="Montserrat"/>
              </a:rPr>
              <a:t>aumentando</a:t>
            </a:r>
            <a:r>
              <a:rPr lang="en-US" sz="1000">
                <a:latin typeface="Montserrat"/>
              </a:rPr>
              <a:t>/diminuendo il </a:t>
            </a:r>
            <a:r>
              <a:rPr lang="en-US" sz="1000" err="1">
                <a:latin typeface="Montserrat"/>
              </a:rPr>
              <a:t>valore</a:t>
            </a:r>
            <a:r>
              <a:rPr lang="en-US" sz="1000">
                <a:latin typeface="Montserrat"/>
              </a:rPr>
              <a:t> del peso i-esimo la </a:t>
            </a:r>
            <a:r>
              <a:rPr lang="en-US" sz="1000" err="1">
                <a:latin typeface="Montserrat"/>
              </a:rPr>
              <a:t>curva</a:t>
            </a:r>
            <a:r>
              <a:rPr lang="en-US" sz="1000">
                <a:latin typeface="Montserrat"/>
              </a:rPr>
              <a:t> </a:t>
            </a:r>
            <a:r>
              <a:rPr lang="en-US" sz="1000" err="1">
                <a:latin typeface="Montserrat"/>
              </a:rPr>
              <a:t>verrà</a:t>
            </a:r>
            <a:r>
              <a:rPr lang="en-US" sz="1000">
                <a:latin typeface="Montserrat"/>
              </a:rPr>
              <a:t> </a:t>
            </a:r>
            <a:r>
              <a:rPr lang="en-US" sz="1000" err="1">
                <a:latin typeface="Montserrat"/>
              </a:rPr>
              <a:t>avvicinata</a:t>
            </a:r>
            <a:r>
              <a:rPr lang="en-US" sz="1000">
                <a:latin typeface="Montserrat"/>
              </a:rPr>
              <a:t>/</a:t>
            </a:r>
            <a:r>
              <a:rPr lang="en-US" sz="1000" err="1">
                <a:latin typeface="Montserrat"/>
              </a:rPr>
              <a:t>allontanata</a:t>
            </a:r>
            <a:r>
              <a:rPr lang="en-US" sz="1000">
                <a:latin typeface="Montserrat"/>
              </a:rPr>
              <a:t> dal punto di </a:t>
            </a:r>
            <a:r>
              <a:rPr lang="en-US" sz="1000" err="1">
                <a:latin typeface="Montserrat"/>
              </a:rPr>
              <a:t>controllo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i-esimo</a:t>
            </a:r>
            <a:r>
              <a:rPr lang="en-US" sz="1000">
                <a:latin typeface="Montserrat"/>
              </a:rPr>
              <a:t>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D8D420A3-CBA7-C533-6EEA-DB4156D10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139" y="1660196"/>
            <a:ext cx="3019320" cy="55466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E604C7B-FA28-5E49-0413-C8B64A98E501}"/>
              </a:ext>
            </a:extLst>
          </p:cNvPr>
          <p:cNvCxnSpPr/>
          <p:nvPr/>
        </p:nvCxnSpPr>
        <p:spPr>
          <a:xfrm flipH="1" flipV="1">
            <a:off x="6645799" y="2184606"/>
            <a:ext cx="188259" cy="275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09EB2E0-D101-8DA2-E489-7A8E3B84E88C}"/>
              </a:ext>
            </a:extLst>
          </p:cNvPr>
          <p:cNvCxnSpPr>
            <a:cxnSpLocks/>
          </p:cNvCxnSpPr>
          <p:nvPr/>
        </p:nvCxnSpPr>
        <p:spPr>
          <a:xfrm flipH="1">
            <a:off x="6370543" y="1535091"/>
            <a:ext cx="188259" cy="208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magine 17">
            <a:extLst>
              <a:ext uri="{FF2B5EF4-FFF2-40B4-BE49-F238E27FC236}">
                <a16:creationId xmlns:a16="http://schemas.microsoft.com/office/drawing/2014/main" id="{D14FD0E9-80A9-513D-E42F-FFC6D30C17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8596"/>
          <a:stretch/>
        </p:blipFill>
        <p:spPr>
          <a:xfrm>
            <a:off x="1335202" y="3550693"/>
            <a:ext cx="1615175" cy="463018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8521B542-8D99-63DC-47DE-603091A57B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1865" y="3197039"/>
            <a:ext cx="897136" cy="24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106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F4B79-74C4-39FD-DD0E-580BF3E20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01" y="828339"/>
            <a:ext cx="7809000" cy="640200"/>
          </a:xfrm>
        </p:spPr>
        <p:txBody>
          <a:bodyPr/>
          <a:lstStyle/>
          <a:p>
            <a:r>
              <a:rPr lang="en-US" err="1"/>
              <a:t>Proprietà</a:t>
            </a:r>
            <a:r>
              <a:rPr lang="en-US"/>
              <a:t> </a:t>
            </a:r>
            <a:r>
              <a:rPr lang="en-US" err="1"/>
              <a:t>principali</a:t>
            </a:r>
            <a:r>
              <a:rPr lang="en-US"/>
              <a:t> </a:t>
            </a:r>
            <a:r>
              <a:rPr lang="en-US" err="1"/>
              <a:t>delle</a:t>
            </a:r>
            <a:r>
              <a:rPr lang="en-US"/>
              <a:t> curve NURBS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73A399-8099-5D7E-4414-F1D26804C23D}"/>
              </a:ext>
            </a:extLst>
          </p:cNvPr>
          <p:cNvSpPr txBox="1"/>
          <p:nvPr/>
        </p:nvSpPr>
        <p:spPr>
          <a:xfrm>
            <a:off x="450477" y="1805266"/>
            <a:ext cx="8471645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Char char="•"/>
            </a:pPr>
            <a:r>
              <a:rPr lang="en-US" sz="1100" b="1">
                <a:latin typeface="Montserrat"/>
              </a:rPr>
              <a:t>Non </a:t>
            </a:r>
            <a:r>
              <a:rPr lang="en-US" sz="1100" b="1" err="1">
                <a:latin typeface="Montserrat"/>
              </a:rPr>
              <a:t>negatività</a:t>
            </a:r>
            <a:r>
              <a:rPr lang="en-US" sz="1100">
                <a:latin typeface="Montserrat"/>
              </a:rPr>
              <a:t>: La </a:t>
            </a:r>
            <a:r>
              <a:rPr lang="en-US" sz="1100" err="1">
                <a:latin typeface="Montserrat"/>
              </a:rPr>
              <a:t>funzione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Ri,h</a:t>
            </a:r>
            <a:r>
              <a:rPr lang="en-US" sz="1100">
                <a:latin typeface="Montserrat"/>
              </a:rPr>
              <a:t>(t) è </a:t>
            </a:r>
            <a:r>
              <a:rPr lang="en-US" sz="1100" err="1">
                <a:latin typeface="Montserrat"/>
              </a:rPr>
              <a:t>una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funzione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razionale</a:t>
            </a:r>
            <a:r>
              <a:rPr lang="en-US" sz="1100">
                <a:latin typeface="Montserrat"/>
              </a:rPr>
              <a:t> di </a:t>
            </a:r>
            <a:r>
              <a:rPr lang="en-US" sz="1100" err="1">
                <a:latin typeface="Montserrat"/>
              </a:rPr>
              <a:t>grado</a:t>
            </a:r>
            <a:r>
              <a:rPr lang="en-US" sz="1100">
                <a:latin typeface="Montserrat"/>
              </a:rPr>
              <a:t> h non </a:t>
            </a:r>
            <a:r>
              <a:rPr lang="en-US" sz="1100" err="1">
                <a:latin typeface="Montserrat"/>
              </a:rPr>
              <a:t>negativa</a:t>
            </a:r>
            <a:r>
              <a:rPr lang="en-US" sz="1100">
                <a:latin typeface="Montserrat"/>
              </a:rPr>
              <a:t> per </a:t>
            </a:r>
            <a:r>
              <a:rPr lang="en-US" sz="1100" err="1">
                <a:latin typeface="Montserrat"/>
              </a:rPr>
              <a:t>ogni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i</a:t>
            </a:r>
            <a:r>
              <a:rPr lang="en-US" sz="1100">
                <a:latin typeface="Montserrat"/>
              </a:rPr>
              <a:t> e t.</a:t>
            </a:r>
          </a:p>
          <a:p>
            <a:pPr marL="171450" indent="-171450">
              <a:buChar char="•"/>
            </a:pPr>
            <a:endParaRPr lang="en-US" sz="1100">
              <a:latin typeface="Montserrat"/>
            </a:endParaRPr>
          </a:p>
          <a:p>
            <a:pPr marL="171450" indent="-171450">
              <a:buChar char="•"/>
            </a:pPr>
            <a:r>
              <a:rPr lang="en-US" sz="1100" b="1" err="1">
                <a:latin typeface="Montserrat"/>
              </a:rPr>
              <a:t>Supporto</a:t>
            </a:r>
            <a:r>
              <a:rPr lang="en-US" sz="1100" b="1">
                <a:latin typeface="Montserrat"/>
              </a:rPr>
              <a:t> locale</a:t>
            </a:r>
            <a:r>
              <a:rPr lang="en-US" sz="1100">
                <a:latin typeface="Montserrat"/>
              </a:rPr>
              <a:t>: La </a:t>
            </a:r>
            <a:r>
              <a:rPr lang="en-US" sz="1100" err="1">
                <a:latin typeface="Montserrat"/>
              </a:rPr>
              <a:t>funzione</a:t>
            </a:r>
            <a:r>
              <a:rPr lang="en-US" sz="1100">
                <a:latin typeface="Montserrat"/>
              </a:rPr>
              <a:t> </a:t>
            </a:r>
            <a:r>
              <a:rPr lang="en-US" sz="1100" err="1">
                <a:latin typeface="Montserrat"/>
              </a:rPr>
              <a:t>Ri,h</a:t>
            </a:r>
            <a:r>
              <a:rPr lang="en-US" sz="1100">
                <a:latin typeface="Montserrat"/>
              </a:rPr>
              <a:t>(t) assume </a:t>
            </a:r>
            <a:r>
              <a:rPr lang="en-US" sz="1100" err="1">
                <a:latin typeface="Montserrat"/>
              </a:rPr>
              <a:t>valori</a:t>
            </a:r>
            <a:r>
              <a:rPr lang="en-US" sz="1100">
                <a:latin typeface="Montserrat"/>
              </a:rPr>
              <a:t> non nulli solo per t in [t</a:t>
            </a:r>
            <a:r>
              <a:rPr lang="en-US" sz="1000">
                <a:latin typeface="Montserrat"/>
              </a:rPr>
              <a:t>i</a:t>
            </a:r>
            <a:r>
              <a:rPr lang="en-US" sz="1100">
                <a:latin typeface="Montserrat"/>
              </a:rPr>
              <a:t>,t</a:t>
            </a:r>
            <a:r>
              <a:rPr lang="en-US" sz="1000">
                <a:latin typeface="Montserrat"/>
              </a:rPr>
              <a:t>i+h+1</a:t>
            </a:r>
            <a:r>
              <a:rPr lang="en-US" sz="1100">
                <a:latin typeface="Montserrat"/>
              </a:rPr>
              <a:t>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1C0678-F1AA-24A9-FD48-D62C038CC19D}"/>
              </a:ext>
            </a:extLst>
          </p:cNvPr>
          <p:cNvSpPr txBox="1"/>
          <p:nvPr/>
        </p:nvSpPr>
        <p:spPr>
          <a:xfrm>
            <a:off x="450477" y="2497790"/>
            <a:ext cx="7846357" cy="19543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Char char="•"/>
            </a:pPr>
            <a:r>
              <a:rPr lang="en-US" sz="1100" b="1" err="1">
                <a:latin typeface="Montserrat"/>
              </a:rPr>
              <a:t>Partizionamento</a:t>
            </a:r>
            <a:r>
              <a:rPr lang="en-US" sz="1100" b="1">
                <a:latin typeface="Montserrat"/>
              </a:rPr>
              <a:t> </a:t>
            </a:r>
            <a:r>
              <a:rPr lang="en-US" sz="1100" b="1" err="1">
                <a:latin typeface="Montserrat"/>
              </a:rPr>
              <a:t>dell'unità</a:t>
            </a:r>
            <a:r>
              <a:rPr lang="en-US" sz="1100" b="1">
                <a:latin typeface="Montserrat"/>
              </a:rPr>
              <a:t>: </a:t>
            </a:r>
            <a:r>
              <a:rPr lang="en-US" sz="1100" err="1">
                <a:latin typeface="Montserrat"/>
              </a:rPr>
              <a:t>su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ogni</a:t>
            </a:r>
            <a:r>
              <a:rPr lang="en-US" sz="1100">
                <a:latin typeface="Montserrat"/>
              </a:rPr>
              <a:t> intervallo [ti,t</a:t>
            </a:r>
            <a:r>
              <a:rPr lang="en-US" sz="900">
                <a:latin typeface="Montserrat"/>
              </a:rPr>
              <a:t>i+h+1</a:t>
            </a:r>
            <a:r>
              <a:rPr lang="en-US" sz="1100">
                <a:latin typeface="Montserrat"/>
              </a:rPr>
              <a:t>] la somma </a:t>
            </a:r>
            <a:r>
              <a:rPr lang="en-US" sz="1100" err="1">
                <a:latin typeface="Montserrat"/>
              </a:rPr>
              <a:t>delle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funzioni</a:t>
            </a:r>
            <a:r>
              <a:rPr lang="en-US" sz="1100">
                <a:latin typeface="Montserrat"/>
              </a:rPr>
              <a:t> base è </a:t>
            </a:r>
            <a:r>
              <a:rPr lang="en-US" sz="1100" err="1">
                <a:latin typeface="Montserrat"/>
              </a:rPr>
              <a:t>unitaria</a:t>
            </a:r>
          </a:p>
          <a:p>
            <a:pPr marL="171450" indent="-171450">
              <a:buChar char="•"/>
            </a:pPr>
            <a:endParaRPr lang="en-US" sz="1100">
              <a:latin typeface="Montserrat"/>
            </a:endParaRPr>
          </a:p>
          <a:p>
            <a:pPr marL="171450" indent="-171450">
              <a:buChar char="•"/>
            </a:pPr>
            <a:r>
              <a:rPr lang="en-US" sz="1100" b="1" err="1">
                <a:latin typeface="Montserrat"/>
              </a:rPr>
              <a:t>Differenziabilità</a:t>
            </a:r>
            <a:r>
              <a:rPr lang="en-US" sz="1100">
                <a:latin typeface="Montserrat"/>
              </a:rPr>
              <a:t>: in </a:t>
            </a:r>
            <a:r>
              <a:rPr lang="en-US" sz="1100" err="1">
                <a:latin typeface="Montserrat"/>
              </a:rPr>
              <a:t>corrispondenza</a:t>
            </a:r>
            <a:r>
              <a:rPr lang="en-US" sz="1100">
                <a:latin typeface="Montserrat"/>
              </a:rPr>
              <a:t> di nodi </a:t>
            </a:r>
            <a:r>
              <a:rPr lang="en-US" sz="1100" err="1">
                <a:latin typeface="Montserrat"/>
              </a:rPr>
              <a:t>multipli</a:t>
            </a:r>
            <a:r>
              <a:rPr lang="en-US" sz="1100">
                <a:latin typeface="Montserrat"/>
              </a:rPr>
              <a:t> con </a:t>
            </a:r>
            <a:r>
              <a:rPr lang="en-US" sz="1100" err="1">
                <a:latin typeface="Montserrat"/>
              </a:rPr>
              <a:t>molteplicità</a:t>
            </a:r>
            <a:r>
              <a:rPr lang="en-US" sz="1100">
                <a:latin typeface="Montserrat"/>
              </a:rPr>
              <a:t> k la </a:t>
            </a:r>
            <a:r>
              <a:rPr lang="en-US" sz="1100" err="1">
                <a:latin typeface="Montserrat"/>
              </a:rPr>
              <a:t>curva</a:t>
            </a:r>
            <a:r>
              <a:rPr lang="en-US" sz="1100">
                <a:latin typeface="Montserrat"/>
              </a:rPr>
              <a:t> è </a:t>
            </a:r>
            <a:r>
              <a:rPr lang="en-US" sz="1100" err="1">
                <a:latin typeface="Montserrat"/>
              </a:rPr>
              <a:t>una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funzione</a:t>
            </a:r>
            <a:r>
              <a:rPr lang="en-US" sz="1100">
                <a:latin typeface="Montserrat"/>
              </a:rPr>
              <a:t> di </a:t>
            </a:r>
            <a:r>
              <a:rPr lang="en-US" sz="1100" err="1">
                <a:latin typeface="Montserrat"/>
              </a:rPr>
              <a:t>classe</a:t>
            </a:r>
            <a:r>
              <a:rPr lang="en-US" sz="1100">
                <a:latin typeface="Montserrat"/>
              </a:rPr>
              <a:t> C^(h-k), </a:t>
            </a:r>
            <a:r>
              <a:rPr lang="en-US" sz="1100" err="1">
                <a:latin typeface="Montserrat"/>
              </a:rPr>
              <a:t>difatti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all'aumentare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della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molteplicità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decresce</a:t>
            </a:r>
            <a:r>
              <a:rPr lang="en-US" sz="1100">
                <a:latin typeface="Montserrat"/>
              </a:rPr>
              <a:t> il </a:t>
            </a:r>
            <a:r>
              <a:rPr lang="en-US" sz="1100" err="1">
                <a:latin typeface="Montserrat"/>
              </a:rPr>
              <a:t>livello</a:t>
            </a:r>
            <a:r>
              <a:rPr lang="en-US" sz="1100">
                <a:latin typeface="Montserrat"/>
              </a:rPr>
              <a:t> di </a:t>
            </a:r>
            <a:r>
              <a:rPr lang="en-US" sz="1100" err="1">
                <a:latin typeface="Montserrat"/>
              </a:rPr>
              <a:t>continuità</a:t>
            </a:r>
            <a:r>
              <a:rPr lang="en-US" sz="1100">
                <a:latin typeface="Montserrat"/>
              </a:rPr>
              <a:t>, </a:t>
            </a:r>
            <a:r>
              <a:rPr lang="en-US" sz="1100" err="1">
                <a:latin typeface="Montserrat"/>
              </a:rPr>
              <a:t>che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invece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aumenta</a:t>
            </a:r>
            <a:r>
              <a:rPr lang="en-US" sz="1100">
                <a:latin typeface="Montserrat"/>
              </a:rPr>
              <a:t> al </a:t>
            </a:r>
            <a:r>
              <a:rPr lang="en-US" sz="1100" err="1">
                <a:latin typeface="Montserrat"/>
              </a:rPr>
              <a:t>crescere</a:t>
            </a:r>
            <a:r>
              <a:rPr lang="en-US" sz="1100">
                <a:latin typeface="Montserrat"/>
              </a:rPr>
              <a:t> del </a:t>
            </a:r>
            <a:r>
              <a:rPr lang="en-US" sz="1100" err="1">
                <a:latin typeface="Montserrat"/>
              </a:rPr>
              <a:t>grado</a:t>
            </a:r>
            <a:r>
              <a:rPr lang="en-US" sz="1100">
                <a:latin typeface="Montserrat"/>
              </a:rPr>
              <a:t>.</a:t>
            </a:r>
          </a:p>
          <a:p>
            <a:pPr marL="171450" indent="-171450">
              <a:buChar char="•"/>
            </a:pPr>
            <a:endParaRPr lang="en-US" sz="1100">
              <a:latin typeface="Montserrat"/>
            </a:endParaRPr>
          </a:p>
          <a:p>
            <a:pPr marL="171450" indent="-171450">
              <a:buChar char="•"/>
            </a:pPr>
            <a:r>
              <a:rPr lang="en-US" sz="1100" b="1">
                <a:latin typeface="Montserrat"/>
              </a:rPr>
              <a:t>Strong convex hull</a:t>
            </a:r>
            <a:r>
              <a:rPr lang="en-US" sz="1100">
                <a:latin typeface="Montserrat"/>
              </a:rPr>
              <a:t>: la </a:t>
            </a:r>
            <a:r>
              <a:rPr lang="en-US" sz="1100" err="1">
                <a:latin typeface="Montserrat"/>
              </a:rPr>
              <a:t>curva</a:t>
            </a:r>
            <a:r>
              <a:rPr lang="en-US" sz="1100">
                <a:latin typeface="Montserrat"/>
              </a:rPr>
              <a:t> è </a:t>
            </a:r>
            <a:r>
              <a:rPr lang="en-US" sz="1100" err="1">
                <a:latin typeface="Montserrat"/>
              </a:rPr>
              <a:t>interamente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contenuta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nell'inviluppo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convesso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dei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punti</a:t>
            </a:r>
            <a:r>
              <a:rPr lang="en-US" sz="1100">
                <a:latin typeface="Montserrat"/>
              </a:rPr>
              <a:t> di </a:t>
            </a:r>
            <a:r>
              <a:rPr lang="en-US" sz="1100" err="1">
                <a:latin typeface="Montserrat"/>
              </a:rPr>
              <a:t>controllo</a:t>
            </a:r>
            <a:r>
              <a:rPr lang="en-US" sz="1100">
                <a:latin typeface="Montserrat"/>
              </a:rPr>
              <a:t> se </a:t>
            </a:r>
          </a:p>
          <a:p>
            <a:pPr marL="171450" indent="-171450">
              <a:buChar char="•"/>
            </a:pPr>
            <a:endParaRPr lang="en-US" sz="1100">
              <a:latin typeface="Montserrat"/>
            </a:endParaRPr>
          </a:p>
          <a:p>
            <a:pPr marL="171450" indent="-171450">
              <a:buChar char="•"/>
            </a:pPr>
            <a:r>
              <a:rPr lang="en-US" sz="1100" b="1" err="1">
                <a:latin typeface="Montserrat"/>
              </a:rPr>
              <a:t>Invarianza</a:t>
            </a:r>
            <a:r>
              <a:rPr lang="en-US" sz="1100" b="1">
                <a:latin typeface="Montserrat"/>
              </a:rPr>
              <a:t> alle </a:t>
            </a:r>
            <a:r>
              <a:rPr lang="en-US" sz="1100" b="1" err="1">
                <a:latin typeface="Montserrat"/>
              </a:rPr>
              <a:t>trasfomazioni</a:t>
            </a:r>
            <a:r>
              <a:rPr lang="en-US" sz="1100" b="1">
                <a:latin typeface="Montserrat"/>
              </a:rPr>
              <a:t> </a:t>
            </a:r>
            <a:r>
              <a:rPr lang="en-US" sz="1100" b="1" err="1">
                <a:latin typeface="Montserrat"/>
              </a:rPr>
              <a:t>affini</a:t>
            </a:r>
            <a:r>
              <a:rPr lang="en-US" sz="1100" b="1">
                <a:latin typeface="Montserrat"/>
              </a:rPr>
              <a:t> </a:t>
            </a:r>
            <a:r>
              <a:rPr lang="en-US" sz="1000">
                <a:latin typeface="Montserrat"/>
              </a:rPr>
              <a:t>(</a:t>
            </a:r>
            <a:r>
              <a:rPr lang="en-US" sz="1000" err="1">
                <a:latin typeface="Montserrat"/>
              </a:rPr>
              <a:t>trasformazione</a:t>
            </a:r>
            <a:r>
              <a:rPr lang="en-US" sz="1000">
                <a:latin typeface="Montserrat"/>
              </a:rPr>
              <a:t> </a:t>
            </a:r>
            <a:r>
              <a:rPr lang="en-US" sz="1000" err="1">
                <a:latin typeface="Montserrat"/>
              </a:rPr>
              <a:t>lineare</a:t>
            </a:r>
            <a:r>
              <a:rPr lang="en-US" sz="1000">
                <a:latin typeface="Montserrat"/>
              </a:rPr>
              <a:t> </a:t>
            </a:r>
            <a:r>
              <a:rPr lang="en-US" sz="1000" err="1">
                <a:latin typeface="Montserrat"/>
              </a:rPr>
              <a:t>seguita</a:t>
            </a:r>
            <a:r>
              <a:rPr lang="en-US" sz="1000">
                <a:latin typeface="Montserrat"/>
              </a:rPr>
              <a:t> da </a:t>
            </a:r>
            <a:r>
              <a:rPr lang="en-US" sz="1000" err="1">
                <a:latin typeface="Montserrat"/>
              </a:rPr>
              <a:t>una</a:t>
            </a:r>
            <a:r>
              <a:rPr lang="en-US" sz="1000">
                <a:latin typeface="Montserrat"/>
              </a:rPr>
              <a:t> </a:t>
            </a:r>
            <a:r>
              <a:rPr lang="en-US" sz="1000" err="1">
                <a:latin typeface="Montserrat"/>
              </a:rPr>
              <a:t>traslazione</a:t>
            </a:r>
            <a:r>
              <a:rPr lang="en-US" sz="1000">
                <a:latin typeface="Montserrat"/>
              </a:rPr>
              <a:t>)</a:t>
            </a:r>
            <a:r>
              <a:rPr lang="en-US" sz="1100">
                <a:latin typeface="Montserrat"/>
              </a:rPr>
              <a:t>: tale </a:t>
            </a:r>
            <a:r>
              <a:rPr lang="en-US" sz="1100" err="1">
                <a:latin typeface="Montserrat"/>
              </a:rPr>
              <a:t>proprietà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garantisce</a:t>
            </a:r>
            <a:r>
              <a:rPr lang="en-US" sz="1100">
                <a:latin typeface="Montserrat"/>
              </a:rPr>
              <a:t> il </a:t>
            </a:r>
            <a:r>
              <a:rPr lang="en-US" sz="1100" err="1">
                <a:latin typeface="Montserrat"/>
              </a:rPr>
              <a:t>fatto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che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possiamo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applicare</a:t>
            </a:r>
            <a:r>
              <a:rPr lang="en-US" sz="1100">
                <a:latin typeface="Montserrat"/>
              </a:rPr>
              <a:t> la </a:t>
            </a:r>
            <a:r>
              <a:rPr lang="en-US" sz="1100" err="1">
                <a:latin typeface="Montserrat"/>
              </a:rPr>
              <a:t>trasformazione</a:t>
            </a:r>
            <a:r>
              <a:rPr lang="en-US" sz="1100">
                <a:latin typeface="Montserrat"/>
              </a:rPr>
              <a:t> affine ai </a:t>
            </a:r>
            <a:r>
              <a:rPr lang="en-US" sz="1100" err="1">
                <a:latin typeface="Montserrat"/>
              </a:rPr>
              <a:t>punti</a:t>
            </a:r>
            <a:r>
              <a:rPr lang="en-US" sz="1100">
                <a:latin typeface="Montserrat"/>
              </a:rPr>
              <a:t> di </a:t>
            </a:r>
            <a:r>
              <a:rPr lang="en-US" sz="1100" err="1">
                <a:latin typeface="Montserrat"/>
              </a:rPr>
              <a:t>controllo</a:t>
            </a:r>
            <a:r>
              <a:rPr lang="en-US" sz="1100">
                <a:latin typeface="Montserrat"/>
              </a:rPr>
              <a:t> e la </a:t>
            </a:r>
            <a:r>
              <a:rPr lang="en-US" sz="1100" err="1">
                <a:latin typeface="Montserrat"/>
              </a:rPr>
              <a:t>curva</a:t>
            </a:r>
            <a:r>
              <a:rPr lang="en-US" sz="1100">
                <a:latin typeface="Montserrat"/>
              </a:rPr>
              <a:t> NURBS </a:t>
            </a:r>
            <a:r>
              <a:rPr lang="en-US" sz="1100" err="1">
                <a:latin typeface="Montserrat"/>
              </a:rPr>
              <a:t>trasformata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sarà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quella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definita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dai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punti</a:t>
            </a:r>
            <a:r>
              <a:rPr lang="en-US" sz="1100">
                <a:latin typeface="Montserrat"/>
              </a:rPr>
              <a:t> di </a:t>
            </a:r>
            <a:r>
              <a:rPr lang="en-US" sz="1100" err="1">
                <a:latin typeface="Montserrat"/>
              </a:rPr>
              <a:t>controllo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trasformati</a:t>
            </a:r>
            <a:r>
              <a:rPr lang="en-US" sz="1100">
                <a:latin typeface="Montserrat"/>
              </a:rPr>
              <a:t>. </a:t>
            </a: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88965561-A236-B083-9BE0-C265FC4C2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0694" y="2501212"/>
            <a:ext cx="954742" cy="266203"/>
          </a:xfrm>
          <a:prstGeom prst="rect">
            <a:avLst/>
          </a:prstGeom>
        </p:spPr>
      </p:pic>
      <p:pic>
        <p:nvPicPr>
          <p:cNvPr id="8" name="Picture 8" descr="Icon&#10;&#10;Description automatically generated">
            <a:extLst>
              <a:ext uri="{FF2B5EF4-FFF2-40B4-BE49-F238E27FC236}">
                <a16:creationId xmlns:a16="http://schemas.microsoft.com/office/drawing/2014/main" id="{38F5E71D-45C7-5A1F-F80D-42B1A6DD0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135" y="3502216"/>
            <a:ext cx="688602" cy="21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4827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90E07-8E09-2F42-4663-6C8CA207F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01" y="714040"/>
            <a:ext cx="7809000" cy="640200"/>
          </a:xfrm>
        </p:spPr>
        <p:txBody>
          <a:bodyPr/>
          <a:lstStyle/>
          <a:p>
            <a:r>
              <a:rPr lang="en-US" err="1"/>
              <a:t>Rappresentazione</a:t>
            </a:r>
            <a:r>
              <a:rPr lang="en-US"/>
              <a:t> di </a:t>
            </a:r>
            <a:r>
              <a:rPr lang="en-US" err="1"/>
              <a:t>sezioni</a:t>
            </a:r>
            <a:r>
              <a:rPr lang="en-US"/>
              <a:t> </a:t>
            </a:r>
            <a:r>
              <a:rPr lang="en-US" err="1"/>
              <a:t>coniche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D78EBD-D893-131F-1571-CE772959D8EA}"/>
              </a:ext>
            </a:extLst>
          </p:cNvPr>
          <p:cNvSpPr txBox="1"/>
          <p:nvPr/>
        </p:nvSpPr>
        <p:spPr>
          <a:xfrm>
            <a:off x="1048872" y="1865778"/>
            <a:ext cx="3792070" cy="24622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>
                <a:latin typeface="Montserrat"/>
              </a:rPr>
              <a:t>Una </a:t>
            </a:r>
            <a:r>
              <a:rPr lang="en-US" sz="1100" err="1">
                <a:latin typeface="Montserrat"/>
              </a:rPr>
              <a:t>ulteriore</a:t>
            </a:r>
            <a:r>
              <a:rPr lang="en-US" sz="1100">
                <a:latin typeface="Montserrat"/>
              </a:rPr>
              <a:t> </a:t>
            </a:r>
            <a:r>
              <a:rPr lang="en-US" sz="1100" err="1">
                <a:latin typeface="Montserrat"/>
              </a:rPr>
              <a:t>importante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proprietà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delle</a:t>
            </a:r>
            <a:r>
              <a:rPr lang="en-US" sz="1100">
                <a:latin typeface="Montserrat"/>
              </a:rPr>
              <a:t> curve NURBS è </a:t>
            </a:r>
            <a:r>
              <a:rPr lang="en-US" sz="1100" err="1">
                <a:latin typeface="Montserrat"/>
              </a:rPr>
              <a:t>quella</a:t>
            </a:r>
            <a:r>
              <a:rPr lang="en-US" sz="1100">
                <a:latin typeface="Montserrat"/>
              </a:rPr>
              <a:t> di </a:t>
            </a:r>
            <a:r>
              <a:rPr lang="en-US" sz="1100" err="1">
                <a:latin typeface="Montserrat"/>
              </a:rPr>
              <a:t>poter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essere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utilizzate</a:t>
            </a:r>
            <a:r>
              <a:rPr lang="en-US" sz="1100">
                <a:latin typeface="Montserrat"/>
              </a:rPr>
              <a:t> per </a:t>
            </a:r>
            <a:r>
              <a:rPr lang="en-US" sz="1100" err="1">
                <a:latin typeface="Montserrat"/>
              </a:rPr>
              <a:t>rappresentare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una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qualunque</a:t>
            </a:r>
            <a:r>
              <a:rPr lang="en-US" sz="1100">
                <a:latin typeface="Montserrat"/>
              </a:rPr>
              <a:t> </a:t>
            </a:r>
            <a:r>
              <a:rPr lang="en-US" sz="1100" b="1" err="1">
                <a:latin typeface="Montserrat"/>
              </a:rPr>
              <a:t>sezione</a:t>
            </a:r>
            <a:r>
              <a:rPr lang="en-US" sz="1100" b="1">
                <a:latin typeface="Montserrat"/>
              </a:rPr>
              <a:t> </a:t>
            </a:r>
            <a:r>
              <a:rPr lang="en-US" sz="1100" b="1" err="1">
                <a:latin typeface="Montserrat"/>
              </a:rPr>
              <a:t>conica</a:t>
            </a:r>
            <a:r>
              <a:rPr lang="en-US" sz="1100">
                <a:latin typeface="Montserrat"/>
              </a:rPr>
              <a:t>. Si </a:t>
            </a:r>
            <a:r>
              <a:rPr lang="en-US" sz="1100" err="1">
                <a:latin typeface="Montserrat"/>
              </a:rPr>
              <a:t>mostra</a:t>
            </a:r>
            <a:r>
              <a:rPr lang="en-US" sz="1100">
                <a:latin typeface="Montserrat"/>
              </a:rPr>
              <a:t> di </a:t>
            </a:r>
            <a:r>
              <a:rPr lang="en-US" sz="1100" err="1">
                <a:latin typeface="Montserrat"/>
              </a:rPr>
              <a:t>seguito</a:t>
            </a:r>
            <a:r>
              <a:rPr lang="en-US" sz="1100">
                <a:latin typeface="Montserrat"/>
              </a:rPr>
              <a:t> come, data </a:t>
            </a:r>
            <a:r>
              <a:rPr lang="en-US" sz="1100" err="1">
                <a:latin typeface="Montserrat"/>
              </a:rPr>
              <a:t>una</a:t>
            </a:r>
            <a:r>
              <a:rPr lang="en-US" sz="1100">
                <a:latin typeface="Montserrat"/>
              </a:rPr>
              <a:t> </a:t>
            </a:r>
            <a:r>
              <a:rPr lang="en-US" sz="1100" b="1" err="1">
                <a:latin typeface="Montserrat"/>
              </a:rPr>
              <a:t>curva</a:t>
            </a:r>
            <a:r>
              <a:rPr lang="en-US" sz="1100" b="1">
                <a:latin typeface="Montserrat"/>
              </a:rPr>
              <a:t> NURBS di </a:t>
            </a:r>
            <a:r>
              <a:rPr lang="en-US" sz="1100" b="1" err="1">
                <a:latin typeface="Montserrat"/>
              </a:rPr>
              <a:t>grado</a:t>
            </a:r>
            <a:r>
              <a:rPr lang="en-US" sz="1100" b="1">
                <a:latin typeface="Montserrat"/>
              </a:rPr>
              <a:t> 2</a:t>
            </a:r>
            <a:r>
              <a:rPr lang="en-US" sz="1100">
                <a:latin typeface="Montserrat"/>
              </a:rPr>
              <a:t> con </a:t>
            </a:r>
            <a:r>
              <a:rPr lang="en-US" sz="1100" err="1">
                <a:latin typeface="Montserrat"/>
              </a:rPr>
              <a:t>fissati</a:t>
            </a:r>
            <a:r>
              <a:rPr lang="en-US" sz="1100">
                <a:latin typeface="Montserrat"/>
              </a:rPr>
              <a:t> </a:t>
            </a:r>
            <a:r>
              <a:rPr lang="en-US" sz="1100" err="1">
                <a:latin typeface="Montserrat"/>
              </a:rPr>
              <a:t>vettore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dei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noti</a:t>
            </a:r>
            <a:r>
              <a:rPr lang="en-US" sz="1100">
                <a:latin typeface="Montserrat"/>
              </a:rPr>
              <a:t> T=(0,0,0,1,1,1), </a:t>
            </a:r>
            <a:r>
              <a:rPr lang="en-US" sz="1100" err="1">
                <a:latin typeface="Montserrat"/>
              </a:rPr>
              <a:t>tre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punti</a:t>
            </a:r>
            <a:r>
              <a:rPr lang="en-US" sz="1100">
                <a:latin typeface="Montserrat"/>
              </a:rPr>
              <a:t> di </a:t>
            </a:r>
            <a:r>
              <a:rPr lang="en-US" sz="1100" err="1">
                <a:latin typeface="Montserrat"/>
              </a:rPr>
              <a:t>controllo</a:t>
            </a:r>
            <a:r>
              <a:rPr lang="en-US" sz="1100">
                <a:latin typeface="Montserrat"/>
              </a:rPr>
              <a:t> P0,P1 e P2 e </a:t>
            </a:r>
            <a:r>
              <a:rPr lang="en-US" sz="1100" err="1">
                <a:latin typeface="Montserrat"/>
              </a:rPr>
              <a:t>vettore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dei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pesi</a:t>
            </a:r>
            <a:r>
              <a:rPr lang="en-US" sz="1100">
                <a:latin typeface="Montserrat"/>
              </a:rPr>
              <a:t> con w0=w2=1 </a:t>
            </a:r>
            <a:r>
              <a:rPr lang="en-US" sz="1100" err="1">
                <a:latin typeface="Montserrat"/>
              </a:rPr>
              <a:t>possa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essere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usata</a:t>
            </a:r>
            <a:r>
              <a:rPr lang="en-US" sz="1100">
                <a:latin typeface="Montserrat"/>
              </a:rPr>
              <a:t> per </a:t>
            </a:r>
            <a:r>
              <a:rPr lang="en-US" sz="1100" err="1">
                <a:latin typeface="Montserrat"/>
              </a:rPr>
              <a:t>ottenere</a:t>
            </a:r>
            <a:r>
              <a:rPr lang="en-US" sz="1100">
                <a:latin typeface="Montserrat"/>
              </a:rPr>
              <a:t>:</a:t>
            </a:r>
          </a:p>
          <a:p>
            <a:endParaRPr lang="en-US" sz="1100">
              <a:latin typeface="Montserrat"/>
            </a:endParaRPr>
          </a:p>
          <a:p>
            <a:pPr marL="171450" indent="-171450">
              <a:buChar char="•"/>
            </a:pPr>
            <a:r>
              <a:rPr lang="en-US" sz="1100">
                <a:latin typeface="Montserrat"/>
              </a:rPr>
              <a:t>Una </a:t>
            </a:r>
            <a:r>
              <a:rPr lang="en-US" sz="1100" b="1">
                <a:latin typeface="Montserrat"/>
              </a:rPr>
              <a:t>parabola</a:t>
            </a:r>
            <a:r>
              <a:rPr lang="en-US" sz="1100">
                <a:latin typeface="Montserrat"/>
              </a:rPr>
              <a:t>, se w1=1</a:t>
            </a:r>
          </a:p>
          <a:p>
            <a:pPr marL="171450" indent="-171450">
              <a:buChar char="•"/>
            </a:pPr>
            <a:r>
              <a:rPr lang="en-US" sz="1100" err="1">
                <a:latin typeface="Montserrat"/>
              </a:rPr>
              <a:t>Un'</a:t>
            </a:r>
            <a:r>
              <a:rPr lang="en-US" sz="1100" b="1" err="1">
                <a:latin typeface="Montserrat"/>
              </a:rPr>
              <a:t>ellisse</a:t>
            </a:r>
            <a:r>
              <a:rPr lang="en-US" sz="1100">
                <a:latin typeface="Montserrat"/>
              </a:rPr>
              <a:t>, se w1&lt;1</a:t>
            </a:r>
          </a:p>
          <a:p>
            <a:pPr marL="171450" indent="-171450">
              <a:buChar char="•"/>
            </a:pPr>
            <a:r>
              <a:rPr lang="en-US" sz="1100">
                <a:latin typeface="Montserrat"/>
              </a:rPr>
              <a:t>Una </a:t>
            </a:r>
            <a:r>
              <a:rPr lang="en-US" sz="1100" b="1" err="1">
                <a:latin typeface="Montserrat"/>
              </a:rPr>
              <a:t>iperbole</a:t>
            </a:r>
            <a:r>
              <a:rPr lang="en-US" sz="1100">
                <a:latin typeface="Montserrat"/>
              </a:rPr>
              <a:t>, se w1&gt;1</a:t>
            </a:r>
          </a:p>
          <a:p>
            <a:pPr marL="171450" indent="-171450">
              <a:buChar char="•"/>
            </a:pPr>
            <a:r>
              <a:rPr lang="en-US" sz="1100">
                <a:latin typeface="Montserrat"/>
              </a:rPr>
              <a:t>Una </a:t>
            </a:r>
            <a:r>
              <a:rPr lang="en-US" sz="1100" b="1" err="1">
                <a:latin typeface="Montserrat"/>
              </a:rPr>
              <a:t>retta</a:t>
            </a:r>
            <a:r>
              <a:rPr lang="en-US" sz="1100">
                <a:latin typeface="Montserrat"/>
              </a:rPr>
              <a:t>, se w1=0</a:t>
            </a:r>
          </a:p>
          <a:p>
            <a:pPr marL="171450" indent="-171450">
              <a:buChar char="•"/>
            </a:pPr>
            <a:endParaRPr lang="en-US" sz="1100">
              <a:latin typeface="Montserrat"/>
            </a:endParaRPr>
          </a:p>
          <a:p>
            <a:pPr marL="171450" indent="-171450">
              <a:buChar char="•"/>
            </a:pPr>
            <a:endParaRPr lang="en-US" sz="1100">
              <a:latin typeface="Montserrat"/>
            </a:endParaRPr>
          </a:p>
        </p:txBody>
      </p:sp>
      <p:pic>
        <p:nvPicPr>
          <p:cNvPr id="5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0688EB7E-5F89-0FD9-D4C8-80B2BACDF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1929" y="1710054"/>
            <a:ext cx="2743200" cy="24629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A6E3E1-8298-1A66-A4BF-0F83A46D37D2}"/>
              </a:ext>
            </a:extLst>
          </p:cNvPr>
          <p:cNvSpPr txBox="1"/>
          <p:nvPr/>
        </p:nvSpPr>
        <p:spPr>
          <a:xfrm>
            <a:off x="6145306" y="4212292"/>
            <a:ext cx="1183342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800" i="1" err="1">
                <a:latin typeface="Montserrat"/>
              </a:rPr>
              <a:t>NURBS_coniche.m</a:t>
            </a:r>
            <a:endParaRPr lang="en-US" sz="800" i="1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6807627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3EAEA6B-0BEA-268C-76D7-115AFC7A80BD}"/>
              </a:ext>
            </a:extLst>
          </p:cNvPr>
          <p:cNvSpPr txBox="1"/>
          <p:nvPr/>
        </p:nvSpPr>
        <p:spPr>
          <a:xfrm>
            <a:off x="531159" y="2006973"/>
            <a:ext cx="329452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err="1">
                <a:solidFill>
                  <a:schemeClr val="bg1"/>
                </a:solidFill>
                <a:latin typeface="Montserrat"/>
              </a:rPr>
              <a:t>Rappresentazione</a:t>
            </a:r>
            <a:r>
              <a:rPr lang="en-US" sz="2000" b="1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2000" b="1" err="1">
                <a:solidFill>
                  <a:schemeClr val="bg1"/>
                </a:solidFill>
                <a:latin typeface="Montserrat"/>
              </a:rPr>
              <a:t>una</a:t>
            </a:r>
            <a:r>
              <a:rPr lang="en-US" sz="2000" b="1">
                <a:solidFill>
                  <a:schemeClr val="bg1"/>
                </a:solidFill>
                <a:latin typeface="Montserrat"/>
              </a:rPr>
              <a:t> CIRCONFERENZA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03BB48-53CE-9E56-81CF-9B9390ECA508}"/>
              </a:ext>
            </a:extLst>
          </p:cNvPr>
          <p:cNvSpPr txBox="1"/>
          <p:nvPr/>
        </p:nvSpPr>
        <p:spPr>
          <a:xfrm>
            <a:off x="4230782" y="213472"/>
            <a:ext cx="4524934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latin typeface="Montserrat"/>
              </a:rPr>
              <a:t>Si </a:t>
            </a:r>
            <a:r>
              <a:rPr lang="en-US" sz="1000" err="1">
                <a:latin typeface="Montserrat"/>
              </a:rPr>
              <a:t>può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notare</a:t>
            </a:r>
            <a:r>
              <a:rPr lang="en-US" sz="1000">
                <a:latin typeface="Montserrat"/>
              </a:rPr>
              <a:t> come con soli 7 </a:t>
            </a:r>
            <a:r>
              <a:rPr lang="en-US" sz="1000" err="1">
                <a:latin typeface="Montserrat"/>
              </a:rPr>
              <a:t>punti</a:t>
            </a:r>
            <a:r>
              <a:rPr lang="en-US" sz="1000">
                <a:latin typeface="Montserrat"/>
              </a:rPr>
              <a:t> di </a:t>
            </a:r>
            <a:r>
              <a:rPr lang="en-US" sz="1000" err="1">
                <a:latin typeface="Montserrat"/>
              </a:rPr>
              <a:t>controllo</a:t>
            </a:r>
            <a:r>
              <a:rPr lang="en-US" sz="1000">
                <a:latin typeface="Montserrat"/>
              </a:rPr>
              <a:t>, se </a:t>
            </a:r>
            <a:r>
              <a:rPr lang="en-US" sz="1000" err="1">
                <a:latin typeface="Montserrat"/>
              </a:rPr>
              <a:t>opportunamente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impostati</a:t>
            </a:r>
            <a:r>
              <a:rPr lang="en-US" sz="1000">
                <a:latin typeface="Montserrat"/>
              </a:rPr>
              <a:t> il </a:t>
            </a:r>
            <a:r>
              <a:rPr lang="en-US" sz="1000" err="1">
                <a:latin typeface="Montserrat"/>
              </a:rPr>
              <a:t>vettore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dei</a:t>
            </a:r>
            <a:r>
              <a:rPr lang="en-US" sz="1000">
                <a:latin typeface="Montserrat"/>
              </a:rPr>
              <a:t> nodi e </a:t>
            </a:r>
            <a:r>
              <a:rPr lang="en-US" sz="1000" err="1">
                <a:latin typeface="Montserrat"/>
              </a:rPr>
              <a:t>dei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pesi</a:t>
            </a:r>
            <a:r>
              <a:rPr lang="en-US" sz="1000">
                <a:latin typeface="Montserrat"/>
              </a:rPr>
              <a:t>, la NURBS </a:t>
            </a:r>
            <a:r>
              <a:rPr lang="en-US" sz="1000" err="1">
                <a:latin typeface="Montserrat"/>
              </a:rPr>
              <a:t>risulti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maggiormente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accurata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della</a:t>
            </a:r>
            <a:r>
              <a:rPr lang="en-US" sz="1000">
                <a:latin typeface="Montserrat"/>
              </a:rPr>
              <a:t> B-Spline.</a:t>
            </a:r>
          </a:p>
          <a:p>
            <a:endParaRPr lang="en-US" sz="1000">
              <a:latin typeface="Montserrat"/>
            </a:endParaRPr>
          </a:p>
          <a:p>
            <a:pPr marL="171450" indent="-171450">
              <a:buChar char="•"/>
            </a:pPr>
            <a:r>
              <a:rPr lang="en-US" sz="1000">
                <a:latin typeface="Montserrat"/>
              </a:rPr>
              <a:t>Per </a:t>
            </a:r>
            <a:r>
              <a:rPr lang="en-US" sz="1000" err="1">
                <a:latin typeface="Montserrat"/>
              </a:rPr>
              <a:t>quanto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riguarda</a:t>
            </a:r>
            <a:r>
              <a:rPr lang="en-US" sz="1000">
                <a:latin typeface="Montserrat"/>
              </a:rPr>
              <a:t> il </a:t>
            </a:r>
            <a:r>
              <a:rPr lang="en-US" sz="1000" err="1">
                <a:latin typeface="Montserrat"/>
              </a:rPr>
              <a:t>vettore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dei</a:t>
            </a:r>
            <a:r>
              <a:rPr lang="en-US" sz="1000">
                <a:latin typeface="Montserrat"/>
              </a:rPr>
              <a:t> nodi primo ed ultimo punto, </a:t>
            </a:r>
            <a:r>
              <a:rPr lang="en-US" sz="1000" err="1">
                <a:latin typeface="Montserrat"/>
              </a:rPr>
              <a:t>ovvero</a:t>
            </a:r>
            <a:r>
              <a:rPr lang="en-US" sz="1000">
                <a:latin typeface="Montserrat"/>
              </a:rPr>
              <a:t> P1=P2=(1,2), </a:t>
            </a:r>
            <a:r>
              <a:rPr lang="en-US" sz="1000" err="1">
                <a:latin typeface="Montserrat"/>
              </a:rPr>
              <a:t>hanno</a:t>
            </a:r>
            <a:r>
              <a:rPr lang="en-US" sz="1000">
                <a:latin typeface="Montserrat"/>
              </a:rPr>
              <a:t> </a:t>
            </a:r>
            <a:r>
              <a:rPr lang="en-US" sz="1000" b="1" err="1">
                <a:latin typeface="Montserrat"/>
              </a:rPr>
              <a:t>molteplicità</a:t>
            </a:r>
            <a:r>
              <a:rPr lang="en-US" sz="1000" b="1">
                <a:latin typeface="Montserrat"/>
              </a:rPr>
              <a:t> </a:t>
            </a:r>
            <a:r>
              <a:rPr lang="en-US" sz="1000" b="1" err="1">
                <a:latin typeface="Montserrat"/>
              </a:rPr>
              <a:t>piena</a:t>
            </a:r>
            <a:r>
              <a:rPr lang="en-US" sz="1000">
                <a:latin typeface="Montserrat"/>
              </a:rPr>
              <a:t> per </a:t>
            </a:r>
            <a:r>
              <a:rPr lang="en-US" sz="1000" err="1">
                <a:latin typeface="Montserrat"/>
              </a:rPr>
              <a:t>imporre</a:t>
            </a:r>
            <a:r>
              <a:rPr lang="en-US" sz="1000">
                <a:latin typeface="Montserrat"/>
              </a:rPr>
              <a:t> il passaggio per </a:t>
            </a:r>
            <a:r>
              <a:rPr lang="en-US" sz="1000" err="1">
                <a:latin typeface="Montserrat"/>
              </a:rPr>
              <a:t>essi</a:t>
            </a:r>
            <a:r>
              <a:rPr lang="en-US" sz="1000">
                <a:latin typeface="Montserrat"/>
              </a:rPr>
              <a:t>. </a:t>
            </a:r>
          </a:p>
          <a:p>
            <a:pPr marL="171450" indent="-171450">
              <a:buChar char="•"/>
            </a:pPr>
            <a:endParaRPr lang="en-US" sz="1000">
              <a:latin typeface="Montserrat"/>
            </a:endParaRPr>
          </a:p>
          <a:p>
            <a:pPr marL="171450" indent="-171450">
              <a:buChar char="•"/>
            </a:pPr>
            <a:r>
              <a:rPr lang="en-US" sz="1000">
                <a:latin typeface="Montserrat"/>
              </a:rPr>
              <a:t>Il </a:t>
            </a:r>
            <a:r>
              <a:rPr lang="en-US" sz="1000" err="1">
                <a:latin typeface="Montserrat"/>
              </a:rPr>
              <a:t>vettore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dei</a:t>
            </a:r>
            <a:r>
              <a:rPr lang="en-US" sz="1000">
                <a:latin typeface="Montserrat"/>
              </a:rPr>
              <a:t> pesi </a:t>
            </a:r>
            <a:r>
              <a:rPr lang="en-US" sz="1000" err="1">
                <a:latin typeface="Montserrat"/>
              </a:rPr>
              <a:t>invece</a:t>
            </a:r>
            <a:r>
              <a:rPr lang="en-US" sz="1000">
                <a:latin typeface="Montserrat"/>
              </a:rPr>
              <a:t> è </a:t>
            </a:r>
            <a:r>
              <a:rPr lang="en-US" sz="1000" err="1">
                <a:latin typeface="Montserrat"/>
              </a:rPr>
              <a:t>stato</a:t>
            </a:r>
            <a:r>
              <a:rPr lang="en-US" sz="1000">
                <a:latin typeface="Montserrat"/>
              </a:rPr>
              <a:t> </a:t>
            </a:r>
            <a:r>
              <a:rPr lang="en-US" sz="1000" err="1">
                <a:latin typeface="Montserrat"/>
              </a:rPr>
              <a:t>settato</a:t>
            </a:r>
            <a:r>
              <a:rPr lang="en-US" sz="1000">
                <a:latin typeface="Montserrat"/>
              </a:rPr>
              <a:t> in modo da dare </a:t>
            </a:r>
            <a:r>
              <a:rPr lang="en-US" sz="1000" err="1">
                <a:latin typeface="Montserrat"/>
              </a:rPr>
              <a:t>maggior</a:t>
            </a:r>
            <a:r>
              <a:rPr lang="en-US" sz="1000">
                <a:latin typeface="Montserrat"/>
              </a:rPr>
              <a:t> peso </a:t>
            </a:r>
            <a:r>
              <a:rPr lang="en-US" sz="1000" err="1">
                <a:latin typeface="Montserrat"/>
              </a:rPr>
              <a:t>attrattivo</a:t>
            </a:r>
            <a:r>
              <a:rPr lang="en-US" sz="1000">
                <a:latin typeface="Montserrat"/>
              </a:rPr>
              <a:t> ai </a:t>
            </a:r>
            <a:r>
              <a:rPr lang="en-US" sz="1000" b="1" err="1">
                <a:latin typeface="Montserrat"/>
              </a:rPr>
              <a:t>punti</a:t>
            </a:r>
            <a:r>
              <a:rPr lang="en-US" sz="1000" b="1">
                <a:latin typeface="Montserrat"/>
              </a:rPr>
              <a:t> </a:t>
            </a:r>
            <a:r>
              <a:rPr lang="en-US" sz="1000" b="1" err="1">
                <a:latin typeface="Montserrat"/>
              </a:rPr>
              <a:t>sul</a:t>
            </a:r>
            <a:r>
              <a:rPr lang="en-US" sz="1000" b="1">
                <a:latin typeface="Montserrat"/>
              </a:rPr>
              <a:t> </a:t>
            </a:r>
            <a:r>
              <a:rPr lang="en-US" sz="1000" b="1" err="1">
                <a:latin typeface="Montserrat"/>
              </a:rPr>
              <a:t>diametro</a:t>
            </a:r>
            <a:r>
              <a:rPr lang="en-US" sz="1000">
                <a:latin typeface="Montserrat"/>
              </a:rPr>
              <a:t>.</a:t>
            </a:r>
          </a:p>
        </p:txBody>
      </p:sp>
      <p:pic>
        <p:nvPicPr>
          <p:cNvPr id="10" name="Picture 10" descr="Diagram&#10;&#10;Description automatically generated">
            <a:extLst>
              <a:ext uri="{FF2B5EF4-FFF2-40B4-BE49-F238E27FC236}">
                <a16:creationId xmlns:a16="http://schemas.microsoft.com/office/drawing/2014/main" id="{9E6B0098-F40D-2BAE-9CC8-77BCDDF54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664" y="2108211"/>
            <a:ext cx="3180230" cy="26819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22E1008-A6A7-A2A9-D7B5-B0A823E84D92}"/>
              </a:ext>
            </a:extLst>
          </p:cNvPr>
          <p:cNvSpPr txBox="1"/>
          <p:nvPr/>
        </p:nvSpPr>
        <p:spPr>
          <a:xfrm>
            <a:off x="5573806" y="4783792"/>
            <a:ext cx="2131359" cy="2000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00" i="1" err="1">
                <a:latin typeface="Montserrat"/>
              </a:rPr>
              <a:t>Circonferenza_Nurbs_e_BSpline.m</a:t>
            </a:r>
            <a:endParaRPr lang="en-US" sz="700" i="1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1663461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CD014-B722-1E5C-5814-A99B7631A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459" y="593015"/>
            <a:ext cx="7809000" cy="640200"/>
          </a:xfrm>
        </p:spPr>
        <p:txBody>
          <a:bodyPr/>
          <a:lstStyle/>
          <a:p>
            <a:r>
              <a:rPr lang="en-US" err="1"/>
              <a:t>Applicazione</a:t>
            </a:r>
            <a:r>
              <a:rPr lang="en-US"/>
              <a:t> al </a:t>
            </a:r>
            <a:r>
              <a:rPr lang="en-US" err="1"/>
              <a:t>caso</a:t>
            </a:r>
            <a:r>
              <a:rPr lang="en-US"/>
              <a:t> di studio: teapot con NURBS</a:t>
            </a:r>
          </a:p>
        </p:txBody>
      </p:sp>
      <p:pic>
        <p:nvPicPr>
          <p:cNvPr id="3" name="Picture 3" descr="Chart&#10;&#10;Description automatically generated">
            <a:extLst>
              <a:ext uri="{FF2B5EF4-FFF2-40B4-BE49-F238E27FC236}">
                <a16:creationId xmlns:a16="http://schemas.microsoft.com/office/drawing/2014/main" id="{02727D64-798B-58C9-43B7-EF3E14291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9506" y="1440090"/>
            <a:ext cx="2743200" cy="24515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3C1F63-9397-7CF9-3A06-A9BCCEA3A04F}"/>
              </a:ext>
            </a:extLst>
          </p:cNvPr>
          <p:cNvSpPr txBox="1"/>
          <p:nvPr/>
        </p:nvSpPr>
        <p:spPr>
          <a:xfrm>
            <a:off x="510988" y="1348067"/>
            <a:ext cx="4585447" cy="30777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Montserrat"/>
              </a:rPr>
              <a:t>Le NURBS </a:t>
            </a:r>
            <a:r>
              <a:rPr lang="en-US" sz="1200" err="1">
                <a:latin typeface="Montserrat"/>
              </a:rPr>
              <a:t>sono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popolari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perchè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consentono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rappresentare</a:t>
            </a:r>
            <a:r>
              <a:rPr lang="en-US" sz="1200">
                <a:latin typeface="Montserrat"/>
              </a:rPr>
              <a:t> con </a:t>
            </a:r>
            <a:r>
              <a:rPr lang="en-US" sz="1200" err="1">
                <a:latin typeface="Montserrat"/>
              </a:rPr>
              <a:t>precisione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sia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forme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analitiche</a:t>
            </a:r>
            <a:r>
              <a:rPr lang="en-US" sz="1200">
                <a:latin typeface="Montserrat"/>
              </a:rPr>
              <a:t> standard </a:t>
            </a:r>
            <a:r>
              <a:rPr lang="en-US" sz="1200" err="1">
                <a:latin typeface="Montserrat"/>
              </a:rPr>
              <a:t>sia</a:t>
            </a:r>
            <a:r>
              <a:rPr lang="en-US" sz="1200">
                <a:latin typeface="Montserrat"/>
              </a:rPr>
              <a:t> curve a </a:t>
            </a:r>
            <a:r>
              <a:rPr lang="en-US" sz="1200" b="1">
                <a:latin typeface="Montserrat"/>
              </a:rPr>
              <a:t>forma libera</a:t>
            </a:r>
            <a:r>
              <a:rPr lang="en-US" sz="1200">
                <a:latin typeface="Montserrat"/>
              </a:rPr>
              <a:t>, </a:t>
            </a:r>
            <a:r>
              <a:rPr lang="en-US" sz="1200" err="1">
                <a:latin typeface="Montserrat"/>
              </a:rPr>
              <a:t>offrendo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alta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flessibilità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nella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progettazione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manipolando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opportunamente</a:t>
            </a:r>
            <a:r>
              <a:rPr lang="en-US" sz="1200">
                <a:latin typeface="Montserrat"/>
              </a:rPr>
              <a:t> i </a:t>
            </a:r>
            <a:r>
              <a:rPr lang="en-US" sz="1200" err="1">
                <a:latin typeface="Montserrat"/>
              </a:rPr>
              <a:t>suoi</a:t>
            </a:r>
            <a:r>
              <a:rPr lang="en-US" sz="1200">
                <a:latin typeface="Montserrat"/>
              </a:rPr>
              <a:t> </a:t>
            </a:r>
            <a:r>
              <a:rPr lang="en-US" sz="1200" b="1" err="1">
                <a:latin typeface="Montserrat"/>
              </a:rPr>
              <a:t>parametri</a:t>
            </a:r>
            <a:r>
              <a:rPr lang="en-US" sz="1200">
                <a:latin typeface="Montserrat"/>
              </a:rPr>
              <a:t>. </a:t>
            </a:r>
            <a:r>
              <a:rPr lang="en-US" sz="1200" err="1">
                <a:latin typeface="Montserrat"/>
              </a:rPr>
              <a:t>Tuttavia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presentano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anche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aspetti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critici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tra</a:t>
            </a:r>
            <a:r>
              <a:rPr lang="en-US" sz="1200">
                <a:latin typeface="Montserrat"/>
              </a:rPr>
              <a:t> cui:</a:t>
            </a:r>
          </a:p>
          <a:p>
            <a:endParaRPr lang="en-US" sz="1200">
              <a:latin typeface="Montserrat"/>
            </a:endParaRPr>
          </a:p>
          <a:p>
            <a:pPr marL="171450" indent="-171450">
              <a:buChar char="•"/>
            </a:pPr>
            <a:r>
              <a:rPr lang="en-US" sz="1200">
                <a:latin typeface="Montserrat"/>
              </a:rPr>
              <a:t>Maggiore </a:t>
            </a:r>
            <a:r>
              <a:rPr lang="en-US" sz="1200" err="1">
                <a:latin typeface="Montserrat"/>
              </a:rPr>
              <a:t>spazio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archiviazione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necessario</a:t>
            </a:r>
            <a:endParaRPr lang="en-US" sz="1200">
              <a:latin typeface="Montserrat"/>
            </a:endParaRPr>
          </a:p>
          <a:p>
            <a:pPr marL="171450" indent="-171450">
              <a:buChar char="•"/>
            </a:pPr>
            <a:r>
              <a:rPr lang="en-US" sz="1200" err="1">
                <a:latin typeface="Montserrat"/>
              </a:rPr>
              <a:t>Facilità</a:t>
            </a:r>
            <a:r>
              <a:rPr lang="en-US" sz="1200">
                <a:latin typeface="Montserrat"/>
              </a:rPr>
              <a:t> di </a:t>
            </a:r>
            <a:r>
              <a:rPr lang="en-US" sz="1200" b="1">
                <a:latin typeface="Montserrat"/>
              </a:rPr>
              <a:t>errata </a:t>
            </a:r>
            <a:r>
              <a:rPr lang="en-US" sz="1200" b="1" err="1">
                <a:latin typeface="Montserrat"/>
              </a:rPr>
              <a:t>parametrizzazione</a:t>
            </a:r>
            <a:r>
              <a:rPr lang="en-US" sz="1200" b="1">
                <a:latin typeface="Montserrat"/>
              </a:rPr>
              <a:t>.</a:t>
            </a:r>
          </a:p>
          <a:p>
            <a:pPr marL="171450" indent="-171450">
              <a:buChar char="•"/>
            </a:pPr>
            <a:endParaRPr lang="en-US" sz="1200">
              <a:latin typeface="Montserrat"/>
            </a:endParaRPr>
          </a:p>
          <a:p>
            <a:r>
              <a:rPr lang="en-US" sz="1200">
                <a:latin typeface="Montserrat"/>
              </a:rPr>
              <a:t>Si </a:t>
            </a:r>
            <a:r>
              <a:rPr lang="en-US" sz="1200" err="1">
                <a:latin typeface="Montserrat"/>
              </a:rPr>
              <a:t>presenta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dunque</a:t>
            </a:r>
            <a:r>
              <a:rPr lang="en-US" sz="1200">
                <a:latin typeface="Montserrat"/>
              </a:rPr>
              <a:t> un </a:t>
            </a:r>
            <a:r>
              <a:rPr lang="en-US" sz="1200" err="1">
                <a:latin typeface="Montserrat"/>
              </a:rPr>
              <a:t>esempio</a:t>
            </a:r>
            <a:r>
              <a:rPr lang="en-US" sz="1200">
                <a:latin typeface="Montserrat"/>
              </a:rPr>
              <a:t> di errata </a:t>
            </a:r>
            <a:r>
              <a:rPr lang="en-US" sz="1200" err="1">
                <a:latin typeface="Montserrat"/>
              </a:rPr>
              <a:t>parametrizzazione</a:t>
            </a:r>
            <a:r>
              <a:rPr lang="en-US" sz="1200">
                <a:latin typeface="Montserrat"/>
              </a:rPr>
              <a:t> del </a:t>
            </a:r>
            <a:r>
              <a:rPr lang="en-US" sz="1200" err="1">
                <a:latin typeface="Montserrat"/>
              </a:rPr>
              <a:t>vettore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dei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pesi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una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curva</a:t>
            </a:r>
            <a:r>
              <a:rPr lang="en-US" sz="1200">
                <a:latin typeface="Montserrat"/>
              </a:rPr>
              <a:t> NURBS di </a:t>
            </a:r>
            <a:r>
              <a:rPr lang="en-US" sz="1200" err="1">
                <a:latin typeface="Montserrat"/>
              </a:rPr>
              <a:t>grado</a:t>
            </a:r>
            <a:r>
              <a:rPr lang="en-US" sz="1200">
                <a:latin typeface="Montserrat"/>
              </a:rPr>
              <a:t> 5: la </a:t>
            </a:r>
            <a:r>
              <a:rPr lang="en-US" sz="1200" err="1">
                <a:latin typeface="Montserrat"/>
              </a:rPr>
              <a:t>rappresentazione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attraverso</a:t>
            </a:r>
            <a:r>
              <a:rPr lang="en-US" sz="1200">
                <a:latin typeface="Montserrat"/>
              </a:rPr>
              <a:t> B-spline, </a:t>
            </a:r>
            <a:r>
              <a:rPr lang="en-US" sz="1200" err="1">
                <a:latin typeface="Montserrat"/>
              </a:rPr>
              <a:t>usando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medesimi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punti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controllo</a:t>
            </a:r>
            <a:r>
              <a:rPr lang="en-US" sz="1200">
                <a:latin typeface="Montserrat"/>
              </a:rPr>
              <a:t>, è </a:t>
            </a:r>
            <a:r>
              <a:rPr lang="en-US" sz="1200" err="1">
                <a:latin typeface="Montserrat"/>
              </a:rPr>
              <a:t>risultata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più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soddisfacente</a:t>
            </a:r>
            <a:r>
              <a:rPr lang="en-US" sz="1200">
                <a:latin typeface="Montserrat"/>
              </a:rPr>
              <a:t>.</a:t>
            </a:r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817C65-6F03-89BB-30BC-E25C7B8CABE6}"/>
              </a:ext>
            </a:extLst>
          </p:cNvPr>
          <p:cNvSpPr txBox="1"/>
          <p:nvPr/>
        </p:nvSpPr>
        <p:spPr>
          <a:xfrm>
            <a:off x="6071347" y="3896286"/>
            <a:ext cx="1875865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800" err="1">
                <a:latin typeface="Montserrat"/>
              </a:rPr>
              <a:t>Teapot_Nurbs_Plotting.m</a:t>
            </a:r>
            <a:endParaRPr lang="en-US" sz="800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1518041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1CDB2-721D-4505-5DB7-6ACDDF894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30" y="2283940"/>
            <a:ext cx="2990100" cy="576600"/>
          </a:xfrm>
        </p:spPr>
        <p:txBody>
          <a:bodyPr/>
          <a:lstStyle/>
          <a:p>
            <a:pPr algn="ctr"/>
            <a:r>
              <a:rPr lang="en-US" sz="3200" b="0" err="1"/>
              <a:t>Superfici</a:t>
            </a:r>
            <a:r>
              <a:rPr lang="en-US" sz="3200" b="0"/>
              <a:t> di </a:t>
            </a:r>
            <a:r>
              <a:rPr lang="en-US" sz="3200" b="0" err="1"/>
              <a:t>Bézier</a:t>
            </a:r>
            <a:endParaRPr lang="en-US" b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194BEC9-132C-586B-E29B-403205C6F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460" y="1120794"/>
            <a:ext cx="3352800" cy="31762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789351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D194B-F661-AD8A-7383-41D844D40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00" y="618707"/>
            <a:ext cx="7809000" cy="446100"/>
          </a:xfrm>
        </p:spPr>
        <p:txBody>
          <a:bodyPr/>
          <a:lstStyle/>
          <a:p>
            <a:r>
              <a:rPr lang="en-US" err="1"/>
              <a:t>Definizione</a:t>
            </a:r>
            <a:r>
              <a:rPr lang="en-US"/>
              <a:t>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5F341C-6B95-14F2-580E-69D172FF4853}"/>
              </a:ext>
            </a:extLst>
          </p:cNvPr>
          <p:cNvSpPr txBox="1"/>
          <p:nvPr/>
        </p:nvSpPr>
        <p:spPr>
          <a:xfrm>
            <a:off x="668654" y="1246288"/>
            <a:ext cx="780784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Montserrat"/>
              </a:rPr>
              <a:t>Le </a:t>
            </a:r>
            <a:r>
              <a:rPr lang="en-US" b="1" err="1">
                <a:solidFill>
                  <a:schemeClr val="bg1"/>
                </a:solidFill>
                <a:latin typeface="Montserrat"/>
              </a:rPr>
              <a:t>superfici</a:t>
            </a:r>
            <a:r>
              <a:rPr lang="en-US" b="1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b="1" err="1">
                <a:solidFill>
                  <a:schemeClr val="bg1"/>
                </a:solidFill>
                <a:latin typeface="Montserrat"/>
              </a:rPr>
              <a:t>Bézier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sono</a:t>
            </a:r>
            <a:r>
              <a:rPr lang="en-US">
                <a:solidFill>
                  <a:schemeClr val="bg1"/>
                </a:solidFill>
                <a:latin typeface="Montserrat"/>
              </a:rPr>
              <a:t> un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potente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strumento</a:t>
            </a:r>
            <a:r>
              <a:rPr lang="en-US">
                <a:solidFill>
                  <a:schemeClr val="bg1"/>
                </a:solidFill>
                <a:latin typeface="Montserrat"/>
              </a:rPr>
              <a:t> per la progettazione di </a:t>
            </a:r>
            <a:r>
              <a:rPr lang="en-US" b="1" err="1">
                <a:solidFill>
                  <a:schemeClr val="bg1"/>
                </a:solidFill>
                <a:latin typeface="Montserrat"/>
              </a:rPr>
              <a:t>superfici</a:t>
            </a:r>
            <a:r>
              <a:rPr lang="en-US" b="1">
                <a:solidFill>
                  <a:schemeClr val="bg1"/>
                </a:solidFill>
                <a:latin typeface="Montserrat"/>
              </a:rPr>
              <a:t>,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ampiamente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utilizzate</a:t>
            </a:r>
            <a:r>
              <a:rPr lang="en-US">
                <a:solidFill>
                  <a:schemeClr val="bg1"/>
                </a:solidFill>
                <a:latin typeface="Montserrat"/>
              </a:rPr>
              <a:t> 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nella</a:t>
            </a:r>
            <a:r>
              <a:rPr lang="en-US">
                <a:solidFill>
                  <a:schemeClr val="bg1"/>
                </a:solidFill>
                <a:latin typeface="Montserrat"/>
              </a:rPr>
              <a:t> computer graphics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assieme</a:t>
            </a:r>
            <a:r>
              <a:rPr lang="en-US">
                <a:solidFill>
                  <a:schemeClr val="bg1"/>
                </a:solidFill>
                <a:latin typeface="Montserrat"/>
              </a:rPr>
              <a:t> alle curve di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Bézier</a:t>
            </a:r>
            <a:r>
              <a:rPr lang="en-US">
                <a:solidFill>
                  <a:schemeClr val="bg1"/>
                </a:solidFill>
                <a:latin typeface="Montserrat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F9BCA4-6989-75DC-F180-17ED9FFABE26}"/>
              </a:ext>
            </a:extLst>
          </p:cNvPr>
          <p:cNvSpPr txBox="1"/>
          <p:nvPr/>
        </p:nvSpPr>
        <p:spPr>
          <a:xfrm>
            <a:off x="666750" y="1922284"/>
            <a:ext cx="784098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Montserrat"/>
              </a:rPr>
              <a:t>Sia </a:t>
            </a:r>
            <a:r>
              <a:rPr lang="en-US" b="1">
                <a:solidFill>
                  <a:schemeClr val="bg1"/>
                </a:solidFill>
                <a:latin typeface="Montserrat"/>
              </a:rPr>
              <a:t>[</a:t>
            </a:r>
            <a:r>
              <a:rPr lang="en-US" b="1" err="1">
                <a:solidFill>
                  <a:schemeClr val="bg1"/>
                </a:solidFill>
                <a:latin typeface="Montserrat"/>
              </a:rPr>
              <a:t>a,b</a:t>
            </a:r>
            <a:r>
              <a:rPr lang="en-US" b="1">
                <a:solidFill>
                  <a:schemeClr val="bg1"/>
                </a:solidFill>
                <a:latin typeface="Montserrat"/>
              </a:rPr>
              <a:t>]x[</a:t>
            </a:r>
            <a:r>
              <a:rPr lang="en-US" b="1" err="1">
                <a:solidFill>
                  <a:schemeClr val="bg1"/>
                </a:solidFill>
                <a:latin typeface="Montserrat"/>
              </a:rPr>
              <a:t>a,b</a:t>
            </a:r>
            <a:r>
              <a:rPr lang="en-US" b="1">
                <a:solidFill>
                  <a:schemeClr val="bg1"/>
                </a:solidFill>
                <a:latin typeface="Montserrat"/>
              </a:rPr>
              <a:t>]=[0,1]x[0,1]</a:t>
            </a:r>
            <a:r>
              <a:rPr lang="en-US">
                <a:solidFill>
                  <a:schemeClr val="bg1"/>
                </a:solidFill>
                <a:latin typeface="Montserrat"/>
              </a:rPr>
              <a:t> e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si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fissino</a:t>
            </a:r>
            <a:r>
              <a:rPr lang="en-US">
                <a:solidFill>
                  <a:schemeClr val="bg1"/>
                </a:solidFill>
                <a:latin typeface="Montserrat"/>
              </a:rPr>
              <a:t> (k+1)(h+1)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punti</a:t>
            </a:r>
            <a:r>
              <a:rPr lang="en-US">
                <a:solidFill>
                  <a:schemeClr val="bg1"/>
                </a:solidFill>
                <a:latin typeface="Montserrat"/>
              </a:rPr>
              <a:t> in P</a:t>
            </a:r>
            <a:r>
              <a:rPr lang="en-US" sz="1100">
                <a:solidFill>
                  <a:schemeClr val="bg1"/>
                </a:solidFill>
                <a:latin typeface="Montserrat"/>
              </a:rPr>
              <a:t>0,0</a:t>
            </a:r>
            <a:r>
              <a:rPr lang="en-US">
                <a:solidFill>
                  <a:schemeClr val="bg1"/>
                </a:solidFill>
                <a:latin typeface="Montserrat"/>
              </a:rPr>
              <a:t>, ...,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P</a:t>
            </a:r>
            <a:r>
              <a:rPr lang="en-US" sz="1100" err="1">
                <a:solidFill>
                  <a:schemeClr val="bg1"/>
                </a:solidFill>
                <a:latin typeface="Montserrat"/>
              </a:rPr>
              <a:t>k,k</a:t>
            </a:r>
            <a:r>
              <a:rPr lang="en-US">
                <a:solidFill>
                  <a:schemeClr val="bg1"/>
                </a:solidFill>
                <a:latin typeface="Montserrat"/>
              </a:rPr>
              <a:t> ∈ R^3. Una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Superficie</a:t>
            </a:r>
            <a:r>
              <a:rPr lang="en-US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Bézier</a:t>
            </a:r>
            <a:r>
              <a:rPr lang="en-US">
                <a:solidFill>
                  <a:schemeClr val="bg1"/>
                </a:solidFill>
                <a:latin typeface="Montserrat"/>
              </a:rPr>
              <a:t> è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definita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dalla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seguente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equazione</a:t>
            </a:r>
            <a:r>
              <a:rPr lang="en-US">
                <a:solidFill>
                  <a:schemeClr val="bg1"/>
                </a:solidFill>
                <a:latin typeface="Montserrat"/>
              </a:rPr>
              <a:t>.</a:t>
            </a:r>
          </a:p>
        </p:txBody>
      </p:sp>
      <p:pic>
        <p:nvPicPr>
          <p:cNvPr id="7" name="Picture 7" descr="Text, letter&#10;&#10;Description automatically generated">
            <a:extLst>
              <a:ext uri="{FF2B5EF4-FFF2-40B4-BE49-F238E27FC236}">
                <a16:creationId xmlns:a16="http://schemas.microsoft.com/office/drawing/2014/main" id="{148DABE3-AE7D-0CDA-5747-F12E20B8F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522" y="2746250"/>
            <a:ext cx="2743200" cy="7506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ADC4F8-19AA-B224-1D44-FAF7E8C23F31}"/>
              </a:ext>
            </a:extLst>
          </p:cNvPr>
          <p:cNvSpPr txBox="1"/>
          <p:nvPr/>
        </p:nvSpPr>
        <p:spPr>
          <a:xfrm>
            <a:off x="733425" y="3802519"/>
            <a:ext cx="573786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Montserrat"/>
              </a:rPr>
              <a:t>Dove </a:t>
            </a:r>
            <a:r>
              <a:rPr lang="en-US" b="1" err="1">
                <a:solidFill>
                  <a:schemeClr val="bg1"/>
                </a:solidFill>
                <a:latin typeface="Montserrat"/>
              </a:rPr>
              <a:t>B</a:t>
            </a:r>
            <a:r>
              <a:rPr lang="en-US" sz="1100" b="1" err="1">
                <a:solidFill>
                  <a:schemeClr val="bg1"/>
                </a:solidFill>
                <a:latin typeface="Montserrat"/>
              </a:rPr>
              <a:t>i,h</a:t>
            </a:r>
            <a:r>
              <a:rPr lang="en-US" b="1">
                <a:solidFill>
                  <a:schemeClr val="bg1"/>
                </a:solidFill>
                <a:latin typeface="Montserrat"/>
              </a:rPr>
              <a:t>(u) e </a:t>
            </a:r>
            <a:r>
              <a:rPr lang="en-US" b="1" err="1">
                <a:solidFill>
                  <a:schemeClr val="bg1"/>
                </a:solidFill>
                <a:latin typeface="Montserrat"/>
              </a:rPr>
              <a:t>B</a:t>
            </a:r>
            <a:r>
              <a:rPr lang="en-US" sz="1100" b="1" err="1">
                <a:solidFill>
                  <a:schemeClr val="bg1"/>
                </a:solidFill>
                <a:latin typeface="Montserrat"/>
              </a:rPr>
              <a:t>j,k</a:t>
            </a:r>
            <a:r>
              <a:rPr lang="en-US" b="1">
                <a:solidFill>
                  <a:schemeClr val="bg1"/>
                </a:solidFill>
                <a:latin typeface="Montserrat"/>
              </a:rPr>
              <a:t>(v)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sono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polinomi</a:t>
            </a:r>
            <a:r>
              <a:rPr lang="en-US">
                <a:solidFill>
                  <a:schemeClr val="bg1"/>
                </a:solidFill>
                <a:latin typeface="Montserrat"/>
              </a:rPr>
              <a:t> di Berstein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B1BF99-62E7-7084-CC4B-749D8F6D7304}"/>
              </a:ext>
            </a:extLst>
          </p:cNvPr>
          <p:cNvSpPr/>
          <p:nvPr/>
        </p:nvSpPr>
        <p:spPr>
          <a:xfrm>
            <a:off x="3146038" y="2748776"/>
            <a:ext cx="2773865" cy="752708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2236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EC039-1745-D7CB-3830-EEEFC8BEC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80" y="1673393"/>
            <a:ext cx="2990100" cy="857100"/>
          </a:xfrm>
        </p:spPr>
        <p:txBody>
          <a:bodyPr/>
          <a:lstStyle/>
          <a:p>
            <a:pPr algn="ctr"/>
            <a:r>
              <a:rPr lang="en-US" sz="3200" b="0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Limitazioni</a:t>
            </a:r>
            <a:r>
              <a:rPr lang="en-US" sz="3200" b="0">
                <a:solidFill>
                  <a:schemeClr val="accent5">
                    <a:lumMod val="85000"/>
                    <a:lumOff val="15000"/>
                  </a:schemeClr>
                </a:solidFill>
              </a:rPr>
              <a:t>: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944B0C-915E-4727-D4BD-B1B5AD7E3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16630" y="683660"/>
            <a:ext cx="4277880" cy="1129500"/>
          </a:xfrm>
        </p:spPr>
        <p:txBody>
          <a:bodyPr/>
          <a:lstStyle/>
          <a:p>
            <a:pPr>
              <a:lnSpc>
                <a:spcPct val="114999"/>
              </a:lnSpc>
              <a:buFont typeface="Arial"/>
              <a:buChar char="•"/>
            </a:pPr>
            <a:r>
              <a:rPr lang="en-US" sz="1200">
                <a:solidFill>
                  <a:schemeClr val="bg1"/>
                </a:solidFill>
              </a:rPr>
              <a:t>Non è </a:t>
            </a:r>
            <a:r>
              <a:rPr lang="en-US" sz="1200" err="1">
                <a:solidFill>
                  <a:schemeClr val="bg1"/>
                </a:solidFill>
              </a:rPr>
              <a:t>possibile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rappresentare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b="1" err="1">
                <a:solidFill>
                  <a:schemeClr val="bg1"/>
                </a:solidFill>
              </a:rPr>
              <a:t>sfere</a:t>
            </a:r>
            <a:r>
              <a:rPr lang="en-US" sz="1200" b="1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nè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b="1" err="1">
                <a:solidFill>
                  <a:schemeClr val="bg1"/>
                </a:solidFill>
              </a:rPr>
              <a:t>superfici</a:t>
            </a:r>
            <a:r>
              <a:rPr lang="en-US" sz="1200" b="1">
                <a:solidFill>
                  <a:schemeClr val="bg1"/>
                </a:solidFill>
              </a:rPr>
              <a:t> di </a:t>
            </a:r>
            <a:r>
              <a:rPr lang="en-US" sz="1200" b="1" err="1">
                <a:solidFill>
                  <a:schemeClr val="bg1"/>
                </a:solidFill>
              </a:rPr>
              <a:t>rotazione</a:t>
            </a:r>
            <a:endParaRPr lang="en-US" sz="1200" b="1">
              <a:solidFill>
                <a:schemeClr val="bg1"/>
              </a:solidFill>
            </a:endParaRPr>
          </a:p>
          <a:p>
            <a:pPr>
              <a:lnSpc>
                <a:spcPct val="114999"/>
              </a:lnSpc>
              <a:buFont typeface="Arial"/>
              <a:buChar char="•"/>
            </a:pPr>
            <a:endParaRPr lang="en-US" sz="1200">
              <a:solidFill>
                <a:schemeClr val="bg1"/>
              </a:solidFill>
            </a:endParaRPr>
          </a:p>
          <a:p>
            <a:pPr>
              <a:lnSpc>
                <a:spcPct val="114999"/>
              </a:lnSpc>
              <a:buFont typeface="Arial"/>
              <a:buChar char="•"/>
            </a:pPr>
            <a:r>
              <a:rPr lang="en-US" sz="1200">
                <a:solidFill>
                  <a:schemeClr val="bg1"/>
                </a:solidFill>
              </a:rPr>
              <a:t>Non </a:t>
            </a:r>
            <a:r>
              <a:rPr lang="en-US" sz="1200" err="1">
                <a:solidFill>
                  <a:schemeClr val="bg1"/>
                </a:solidFill>
              </a:rPr>
              <a:t>ammettono</a:t>
            </a:r>
            <a:r>
              <a:rPr lang="en-US" sz="1200" b="1">
                <a:solidFill>
                  <a:schemeClr val="bg1"/>
                </a:solidFill>
              </a:rPr>
              <a:t> </a:t>
            </a:r>
            <a:r>
              <a:rPr lang="en-US" sz="1200" b="1" err="1">
                <a:solidFill>
                  <a:schemeClr val="bg1"/>
                </a:solidFill>
              </a:rPr>
              <a:t>controllo</a:t>
            </a:r>
            <a:r>
              <a:rPr lang="en-US" sz="1200" b="1">
                <a:solidFill>
                  <a:schemeClr val="bg1"/>
                </a:solidFill>
              </a:rPr>
              <a:t> locale</a:t>
            </a:r>
          </a:p>
          <a:p>
            <a:pPr>
              <a:lnSpc>
                <a:spcPct val="114999"/>
              </a:lnSpc>
              <a:buFont typeface="Arial"/>
              <a:buChar char="•"/>
            </a:pPr>
            <a:endParaRPr lang="en-US" sz="1200">
              <a:solidFill>
                <a:schemeClr val="bg1"/>
              </a:solidFill>
            </a:endParaRPr>
          </a:p>
          <a:p>
            <a:pPr>
              <a:lnSpc>
                <a:spcPct val="114999"/>
              </a:lnSpc>
              <a:buFont typeface="Arial"/>
              <a:buChar char="•"/>
            </a:pPr>
            <a:r>
              <a:rPr lang="en-US" sz="1200">
                <a:solidFill>
                  <a:schemeClr val="bg1"/>
                </a:solidFill>
              </a:rPr>
              <a:t>Per </a:t>
            </a:r>
            <a:r>
              <a:rPr lang="en-US" sz="1200" err="1">
                <a:solidFill>
                  <a:schemeClr val="bg1"/>
                </a:solidFill>
              </a:rPr>
              <a:t>rappresentare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b="1" err="1">
                <a:solidFill>
                  <a:schemeClr val="bg1"/>
                </a:solidFill>
              </a:rPr>
              <a:t>forme</a:t>
            </a:r>
            <a:r>
              <a:rPr lang="en-US" sz="1200" b="1">
                <a:solidFill>
                  <a:schemeClr val="bg1"/>
                </a:solidFill>
              </a:rPr>
              <a:t> </a:t>
            </a:r>
            <a:r>
              <a:rPr lang="en-US" sz="1200" b="1" err="1">
                <a:solidFill>
                  <a:schemeClr val="bg1"/>
                </a:solidFill>
              </a:rPr>
              <a:t>complesse</a:t>
            </a:r>
            <a:r>
              <a:rPr lang="en-US" sz="1200">
                <a:solidFill>
                  <a:schemeClr val="bg1"/>
                </a:solidFill>
              </a:rPr>
              <a:t>, </a:t>
            </a:r>
            <a:r>
              <a:rPr lang="en-US" sz="1200" err="1">
                <a:solidFill>
                  <a:schemeClr val="bg1"/>
                </a:solidFill>
              </a:rPr>
              <a:t>usando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una</a:t>
            </a:r>
            <a:r>
              <a:rPr lang="en-US" sz="1200">
                <a:solidFill>
                  <a:schemeClr val="bg1"/>
                </a:solidFill>
              </a:rPr>
              <a:t> sola </a:t>
            </a:r>
            <a:r>
              <a:rPr lang="en-US" sz="1200" err="1">
                <a:solidFill>
                  <a:schemeClr val="bg1"/>
                </a:solidFill>
              </a:rPr>
              <a:t>superficie</a:t>
            </a:r>
            <a:r>
              <a:rPr lang="en-US" sz="1200">
                <a:solidFill>
                  <a:schemeClr val="bg1"/>
                </a:solidFill>
              </a:rPr>
              <a:t>, </a:t>
            </a:r>
            <a:r>
              <a:rPr lang="en-US" sz="1200" err="1">
                <a:solidFill>
                  <a:schemeClr val="bg1"/>
                </a:solidFill>
              </a:rPr>
              <a:t>sono</a:t>
            </a:r>
            <a:r>
              <a:rPr lang="en-US" sz="1200">
                <a:solidFill>
                  <a:schemeClr val="bg1"/>
                </a:solidFill>
              </a:rPr>
              <a:t> </a:t>
            </a:r>
            <a:r>
              <a:rPr lang="en-US" sz="1200" err="1">
                <a:solidFill>
                  <a:schemeClr val="bg1"/>
                </a:solidFill>
              </a:rPr>
              <a:t>necessari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molti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punti</a:t>
            </a:r>
            <a:r>
              <a:rPr lang="en-US" sz="1200">
                <a:solidFill>
                  <a:schemeClr val="bg1"/>
                </a:solidFill>
              </a:rPr>
              <a:t> di </a:t>
            </a:r>
            <a:r>
              <a:rPr lang="en-US" sz="1200" err="1">
                <a:solidFill>
                  <a:schemeClr val="bg1"/>
                </a:solidFill>
              </a:rPr>
              <a:t>controllo</a:t>
            </a:r>
            <a:r>
              <a:rPr lang="en-US" sz="1200">
                <a:solidFill>
                  <a:schemeClr val="bg1"/>
                </a:solidFill>
              </a:rPr>
              <a:t>. </a:t>
            </a:r>
            <a:r>
              <a:rPr lang="en-US" sz="1200" err="1">
                <a:solidFill>
                  <a:schemeClr val="bg1"/>
                </a:solidFill>
              </a:rPr>
              <a:t>Questo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significa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che</a:t>
            </a:r>
            <a:r>
              <a:rPr lang="en-US" sz="1200">
                <a:solidFill>
                  <a:schemeClr val="bg1"/>
                </a:solidFill>
              </a:rPr>
              <a:t> il </a:t>
            </a:r>
            <a:r>
              <a:rPr lang="en-US" sz="1200" err="1">
                <a:solidFill>
                  <a:schemeClr val="bg1"/>
                </a:solidFill>
              </a:rPr>
              <a:t>grado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dei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polinomi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usati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nella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rappresentazione</a:t>
            </a:r>
            <a:r>
              <a:rPr lang="en-US" sz="1200">
                <a:solidFill>
                  <a:schemeClr val="bg1"/>
                </a:solidFill>
              </a:rPr>
              <a:t> di </a:t>
            </a:r>
            <a:r>
              <a:rPr lang="en-US" sz="1200" err="1">
                <a:solidFill>
                  <a:schemeClr val="bg1"/>
                </a:solidFill>
              </a:rPr>
              <a:t>Bézier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può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diventare</a:t>
            </a:r>
            <a:r>
              <a:rPr lang="en-US" sz="1200">
                <a:solidFill>
                  <a:schemeClr val="bg1"/>
                </a:solidFill>
              </a:rPr>
              <a:t> </a:t>
            </a:r>
            <a:r>
              <a:rPr lang="en-US" sz="1200" err="1">
                <a:solidFill>
                  <a:schemeClr val="bg1"/>
                </a:solidFill>
              </a:rPr>
              <a:t>anche</a:t>
            </a:r>
            <a:r>
              <a:rPr lang="en-US" sz="1200">
                <a:solidFill>
                  <a:schemeClr val="bg1"/>
                </a:solidFill>
              </a:rPr>
              <a:t> molto alto e </a:t>
            </a:r>
            <a:r>
              <a:rPr lang="en-US" sz="1200" err="1">
                <a:solidFill>
                  <a:schemeClr val="bg1"/>
                </a:solidFill>
              </a:rPr>
              <a:t>quindi</a:t>
            </a:r>
            <a:r>
              <a:rPr lang="en-US" sz="1200">
                <a:solidFill>
                  <a:schemeClr val="bg1"/>
                </a:solidFill>
              </a:rPr>
              <a:t> difficile da </a:t>
            </a:r>
            <a:r>
              <a:rPr lang="en-US" sz="1200" err="1">
                <a:solidFill>
                  <a:schemeClr val="bg1"/>
                </a:solidFill>
              </a:rPr>
              <a:t>trattare</a:t>
            </a:r>
            <a:r>
              <a:rPr lang="en-US" sz="1200">
                <a:solidFill>
                  <a:schemeClr val="bg1"/>
                </a:solidFill>
              </a:rPr>
              <a:t> al </a:t>
            </a:r>
            <a:r>
              <a:rPr lang="en-US" sz="1200" err="1">
                <a:solidFill>
                  <a:schemeClr val="bg1"/>
                </a:solidFill>
              </a:rPr>
              <a:t>calcolatore</a:t>
            </a:r>
            <a:r>
              <a:rPr lang="en-US" sz="120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6E9F45-9655-C5A6-8A57-3073CF8E37EA}"/>
              </a:ext>
            </a:extLst>
          </p:cNvPr>
          <p:cNvSpPr txBox="1"/>
          <p:nvPr/>
        </p:nvSpPr>
        <p:spPr>
          <a:xfrm>
            <a:off x="1226820" y="3493770"/>
            <a:ext cx="6537960" cy="10156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>
                <a:latin typeface="Montserrat"/>
              </a:rPr>
              <a:t>E’ </a:t>
            </a:r>
            <a:r>
              <a:rPr lang="en-US" sz="1200" err="1">
                <a:latin typeface="Montserrat"/>
              </a:rPr>
              <a:t>chiaro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che</a:t>
            </a:r>
            <a:r>
              <a:rPr lang="en-US" sz="1200">
                <a:latin typeface="Montserrat"/>
              </a:rPr>
              <a:t> il </a:t>
            </a:r>
            <a:r>
              <a:rPr lang="en-US" sz="1200" err="1">
                <a:latin typeface="Montserrat"/>
              </a:rPr>
              <a:t>problema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elaborazione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una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matrice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punti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controllo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grandi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dimensioni</a:t>
            </a:r>
            <a:r>
              <a:rPr lang="en-US" sz="1200">
                <a:latin typeface="Montserrat"/>
              </a:rPr>
              <a:t> è </a:t>
            </a:r>
            <a:r>
              <a:rPr lang="en-US" sz="1200" b="1" err="1">
                <a:latin typeface="Montserrat"/>
              </a:rPr>
              <a:t>intrattabile</a:t>
            </a:r>
            <a:r>
              <a:rPr lang="en-US" sz="1200">
                <a:latin typeface="Montserrat"/>
              </a:rPr>
              <a:t>. La </a:t>
            </a:r>
            <a:r>
              <a:rPr lang="en-US" sz="1200" err="1">
                <a:latin typeface="Montserrat"/>
              </a:rPr>
              <a:t>soluzione</a:t>
            </a:r>
            <a:r>
              <a:rPr lang="en-US" sz="1200">
                <a:latin typeface="Montserrat"/>
              </a:rPr>
              <a:t> a </a:t>
            </a:r>
            <a:r>
              <a:rPr lang="en-US" sz="1200" err="1">
                <a:latin typeface="Montserrat"/>
              </a:rPr>
              <a:t>questo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problema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consiste</a:t>
            </a:r>
            <a:r>
              <a:rPr lang="en-US" sz="1200">
                <a:latin typeface="Montserrat"/>
              </a:rPr>
              <a:t> nell’"</a:t>
            </a:r>
            <a:r>
              <a:rPr lang="en-US" sz="1200" b="1" err="1">
                <a:latin typeface="Montserrat"/>
              </a:rPr>
              <a:t>incollare</a:t>
            </a:r>
            <a:r>
              <a:rPr lang="en-US" sz="1200">
                <a:latin typeface="Montserrat"/>
              </a:rPr>
              <a:t>" </a:t>
            </a:r>
            <a:r>
              <a:rPr lang="en-US" sz="1200" err="1">
                <a:latin typeface="Montserrat"/>
              </a:rPr>
              <a:t>più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superfici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grado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minore</a:t>
            </a:r>
            <a:r>
              <a:rPr lang="en-US" sz="1200">
                <a:latin typeface="Montserrat"/>
              </a:rPr>
              <a:t> secondo </a:t>
            </a:r>
            <a:r>
              <a:rPr lang="en-US" sz="1200" err="1">
                <a:latin typeface="Montserrat"/>
              </a:rPr>
              <a:t>condizioni</a:t>
            </a:r>
            <a:r>
              <a:rPr lang="en-US" sz="1200">
                <a:latin typeface="Montserrat"/>
              </a:rPr>
              <a:t> di </a:t>
            </a:r>
            <a:r>
              <a:rPr lang="en-US" sz="1200" err="1">
                <a:latin typeface="Montserrat"/>
              </a:rPr>
              <a:t>continuità</a:t>
            </a:r>
            <a:r>
              <a:rPr lang="en-US" sz="1200">
                <a:latin typeface="Montserrat"/>
              </a:rPr>
              <a:t> per dare </a:t>
            </a:r>
            <a:r>
              <a:rPr lang="en-US" sz="1200" err="1">
                <a:latin typeface="Montserrat"/>
              </a:rPr>
              <a:t>l’effetto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una</a:t>
            </a:r>
            <a:r>
              <a:rPr lang="en-US" sz="1200">
                <a:latin typeface="Montserrat"/>
              </a:rPr>
              <a:t> sola </a:t>
            </a:r>
            <a:r>
              <a:rPr lang="en-US" sz="1200" err="1">
                <a:latin typeface="Montserrat"/>
              </a:rPr>
              <a:t>superficie</a:t>
            </a:r>
            <a:r>
              <a:rPr lang="en-US" sz="1200">
                <a:latin typeface="Montserrat"/>
              </a:rPr>
              <a:t>, la cui </a:t>
            </a:r>
            <a:r>
              <a:rPr lang="en-US" sz="1200" err="1">
                <a:latin typeface="Montserrat"/>
              </a:rPr>
              <a:t>elaborazione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risulta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però</a:t>
            </a:r>
            <a:r>
              <a:rPr lang="en-US" sz="1200">
                <a:latin typeface="Montserrat"/>
              </a:rPr>
              <a:t> </a:t>
            </a:r>
            <a:r>
              <a:rPr lang="en-US" sz="1200" err="1">
                <a:latin typeface="Montserrat"/>
              </a:rPr>
              <a:t>meno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complessa</a:t>
            </a:r>
            <a:r>
              <a:rPr lang="en-US" sz="1200">
                <a:latin typeface="Montserrat"/>
              </a:rPr>
              <a:t>. Si </a:t>
            </a:r>
            <a:r>
              <a:rPr lang="en-US" sz="1200" err="1">
                <a:latin typeface="Montserrat"/>
              </a:rPr>
              <a:t>tratta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delle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cosiddette</a:t>
            </a:r>
            <a:r>
              <a:rPr lang="en-US" sz="1200">
                <a:latin typeface="Montserrat"/>
              </a:rPr>
              <a:t> </a:t>
            </a:r>
            <a:r>
              <a:rPr lang="en-US" sz="1200" b="1">
                <a:latin typeface="Montserrat"/>
              </a:rPr>
              <a:t>patches di </a:t>
            </a:r>
            <a:r>
              <a:rPr lang="en-US" sz="1200" b="1" err="1">
                <a:latin typeface="Montserrat"/>
              </a:rPr>
              <a:t>Bézier</a:t>
            </a:r>
            <a:r>
              <a:rPr lang="en-US" sz="1200" b="1">
                <a:latin typeface="Montserra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0519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>
            <a:spLocks noGrp="1"/>
          </p:cNvSpPr>
          <p:nvPr>
            <p:ph type="title"/>
          </p:nvPr>
        </p:nvSpPr>
        <p:spPr>
          <a:xfrm>
            <a:off x="415742" y="813791"/>
            <a:ext cx="2990100" cy="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/>
              <a:t>Problema</a:t>
            </a:r>
            <a:r>
              <a:rPr lang="en-US"/>
              <a:t> Generale:</a:t>
            </a:r>
          </a:p>
        </p:txBody>
      </p:sp>
      <p:sp>
        <p:nvSpPr>
          <p:cNvPr id="194" name="Google Shape;194;p37"/>
          <p:cNvSpPr txBox="1">
            <a:spLocks noGrp="1"/>
          </p:cNvSpPr>
          <p:nvPr>
            <p:ph type="title" idx="2"/>
          </p:nvPr>
        </p:nvSpPr>
        <p:spPr>
          <a:xfrm>
            <a:off x="415742" y="1110928"/>
            <a:ext cx="8320018" cy="7222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/>
              <a:t>Dati n punti distinti (xi, </a:t>
            </a:r>
            <a:r>
              <a:rPr lang="it-IT" sz="1200" err="1"/>
              <a:t>yi</a:t>
            </a:r>
            <a:r>
              <a:rPr lang="it-IT" sz="1200"/>
              <a:t>)i=1...n , costruire una funzione f(x) tale che essa nei punti (xi)i=1...n soddisfi certe condizioni dette </a:t>
            </a:r>
            <a:r>
              <a:rPr lang="it-IT" sz="1200" b="1"/>
              <a:t>Condizioni di interpolazione</a:t>
            </a:r>
            <a:r>
              <a:rPr lang="it-IT" sz="1200"/>
              <a:t>. Queste ultime sono, in generale, dei vincoli che la funzione f(x) e/o le sue derivate deve soddisfare nei nodi (xi)i=1...n.</a:t>
            </a:r>
            <a:endParaRPr sz="1200"/>
          </a:p>
        </p:txBody>
      </p:sp>
      <p:sp>
        <p:nvSpPr>
          <p:cNvPr id="5" name="Google Shape;180;p35">
            <a:extLst>
              <a:ext uri="{FF2B5EF4-FFF2-40B4-BE49-F238E27FC236}">
                <a16:creationId xmlns:a16="http://schemas.microsoft.com/office/drawing/2014/main" id="{F4806CD1-B26B-46B8-91CF-3884F8A09797}"/>
              </a:ext>
            </a:extLst>
          </p:cNvPr>
          <p:cNvSpPr txBox="1">
            <a:spLocks/>
          </p:cNvSpPr>
          <p:nvPr/>
        </p:nvSpPr>
        <p:spPr>
          <a:xfrm>
            <a:off x="415742" y="188448"/>
            <a:ext cx="78090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it-IT" sz="2500">
                <a:solidFill>
                  <a:schemeClr val="accent5">
                    <a:lumMod val="85000"/>
                    <a:lumOff val="15000"/>
                  </a:schemeClr>
                </a:solidFill>
              </a:rPr>
              <a:t>Interpolazione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3987824-9743-4162-8026-9247A4B35C60}"/>
              </a:ext>
            </a:extLst>
          </p:cNvPr>
          <p:cNvCxnSpPr>
            <a:cxnSpLocks/>
          </p:cNvCxnSpPr>
          <p:nvPr/>
        </p:nvCxnSpPr>
        <p:spPr>
          <a:xfrm flipH="1">
            <a:off x="4546313" y="2218506"/>
            <a:ext cx="2" cy="23048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Google Shape;187;p36">
            <a:extLst>
              <a:ext uri="{FF2B5EF4-FFF2-40B4-BE49-F238E27FC236}">
                <a16:creationId xmlns:a16="http://schemas.microsoft.com/office/drawing/2014/main" id="{8A661314-8110-48D8-B861-0EB6A437A85F}"/>
              </a:ext>
            </a:extLst>
          </p:cNvPr>
          <p:cNvSpPr txBox="1">
            <a:spLocks/>
          </p:cNvSpPr>
          <p:nvPr/>
        </p:nvSpPr>
        <p:spPr>
          <a:xfrm>
            <a:off x="201444" y="2220527"/>
            <a:ext cx="4344870" cy="12358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it-IT" b="1">
                <a:solidFill>
                  <a:schemeClr val="accent5">
                    <a:lumMod val="85000"/>
                    <a:lumOff val="15000"/>
                  </a:schemeClr>
                </a:solidFill>
                <a:latin typeface="Playfair Display SemiBold" panose="020B0604020202020204" charset="0"/>
              </a:rPr>
              <a:t>Condizioni di Lagrange</a:t>
            </a:r>
          </a:p>
        </p:txBody>
      </p:sp>
      <p:sp>
        <p:nvSpPr>
          <p:cNvPr id="9" name="Google Shape;187;p36">
            <a:extLst>
              <a:ext uri="{FF2B5EF4-FFF2-40B4-BE49-F238E27FC236}">
                <a16:creationId xmlns:a16="http://schemas.microsoft.com/office/drawing/2014/main" id="{57865EFB-BC96-484E-A5B1-7A049423181F}"/>
              </a:ext>
            </a:extLst>
          </p:cNvPr>
          <p:cNvSpPr txBox="1">
            <a:spLocks/>
          </p:cNvSpPr>
          <p:nvPr/>
        </p:nvSpPr>
        <p:spPr>
          <a:xfrm>
            <a:off x="4546313" y="2231062"/>
            <a:ext cx="4344870" cy="12358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it-IT" b="1">
                <a:solidFill>
                  <a:schemeClr val="accent5">
                    <a:lumMod val="85000"/>
                    <a:lumOff val="15000"/>
                  </a:schemeClr>
                </a:solidFill>
                <a:latin typeface="Playfair Display SemiBold" panose="020B0604020202020204" charset="0"/>
              </a:rPr>
              <a:t>Condizioni di </a:t>
            </a:r>
            <a:r>
              <a:rPr lang="it-IT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Playfair Display SemiBold" panose="020B0604020202020204" charset="0"/>
              </a:rPr>
              <a:t>Hermite</a:t>
            </a:r>
            <a:endParaRPr lang="it-IT" b="1">
              <a:solidFill>
                <a:schemeClr val="accent5">
                  <a:lumMod val="85000"/>
                  <a:lumOff val="15000"/>
                </a:schemeClr>
              </a:solidFill>
              <a:latin typeface="Playfair Display SemiBold" panose="020B0604020202020204" charset="0"/>
            </a:endParaRPr>
          </a:p>
        </p:txBody>
      </p:sp>
      <p:sp>
        <p:nvSpPr>
          <p:cNvPr id="10" name="Google Shape;187;p36">
            <a:extLst>
              <a:ext uri="{FF2B5EF4-FFF2-40B4-BE49-F238E27FC236}">
                <a16:creationId xmlns:a16="http://schemas.microsoft.com/office/drawing/2014/main" id="{AD02B51E-D2BF-4FB8-855F-9C37D5A90990}"/>
              </a:ext>
            </a:extLst>
          </p:cNvPr>
          <p:cNvSpPr txBox="1">
            <a:spLocks/>
          </p:cNvSpPr>
          <p:nvPr/>
        </p:nvSpPr>
        <p:spPr>
          <a:xfrm>
            <a:off x="201443" y="2794027"/>
            <a:ext cx="4344870" cy="12358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endParaRPr lang="it-IT">
              <a:solidFill>
                <a:schemeClr val="accent5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13E6214-D445-4C74-9097-A98AE21C00D4}"/>
              </a:ext>
            </a:extLst>
          </p:cNvPr>
          <p:cNvSpPr txBox="1"/>
          <p:nvPr/>
        </p:nvSpPr>
        <p:spPr>
          <a:xfrm>
            <a:off x="387661" y="2792183"/>
            <a:ext cx="3990709" cy="160043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>
                <a:latin typeface="Montserrat"/>
              </a:rPr>
              <a:t>Dunque dato </a:t>
            </a:r>
            <a:r>
              <a:rPr lang="it-IT" b="1">
                <a:latin typeface="Montserrat"/>
              </a:rPr>
              <a:t>F</a:t>
            </a:r>
            <a:r>
              <a:rPr lang="it-IT">
                <a:latin typeface="Montserrat"/>
              </a:rPr>
              <a:t> uno spazio di funzioni di variabile reale o complessa ed assegnati n valori distinti (reali o complessi) a (xi)con i=1...n e a (</a:t>
            </a:r>
            <a:r>
              <a:rPr lang="it-IT" err="1">
                <a:latin typeface="Montserrat"/>
              </a:rPr>
              <a:t>yi</a:t>
            </a:r>
            <a:r>
              <a:rPr lang="it-IT">
                <a:latin typeface="Montserrat"/>
              </a:rPr>
              <a:t>) con i=1...n,  si cerca una funzione f(x) ∈ </a:t>
            </a:r>
            <a:r>
              <a:rPr lang="it-IT" b="1">
                <a:latin typeface="Montserrat"/>
              </a:rPr>
              <a:t>F</a:t>
            </a:r>
            <a:r>
              <a:rPr lang="it-IT">
                <a:latin typeface="Montserrat"/>
              </a:rPr>
              <a:t> tale che</a:t>
            </a:r>
            <a:endParaRPr lang="en-US">
              <a:latin typeface="Montserrat"/>
            </a:endParaRPr>
          </a:p>
          <a:p>
            <a:endParaRPr lang="it-IT">
              <a:latin typeface="Montserrat" panose="00000500000000000000" pitchFamily="2" charset="0"/>
            </a:endParaRPr>
          </a:p>
          <a:p>
            <a:r>
              <a:rPr lang="it-IT">
                <a:latin typeface="Montserrat"/>
              </a:rPr>
              <a:t>	      </a:t>
            </a:r>
            <a:endParaRPr lang="it-IT">
              <a:latin typeface="Montserrat" panose="00000500000000000000" pitchFamily="2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3FE93DB-69E4-4930-B8AC-F18C0DE687BA}"/>
              </a:ext>
            </a:extLst>
          </p:cNvPr>
          <p:cNvSpPr txBox="1"/>
          <p:nvPr/>
        </p:nvSpPr>
        <p:spPr>
          <a:xfrm>
            <a:off x="4784890" y="2792183"/>
            <a:ext cx="410629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>
                <a:latin typeface="Montserrat" panose="00000500000000000000" pitchFamily="2" charset="0"/>
              </a:rPr>
              <a:t>Dato un insieme di nodi (xi) con i=1...n, noti i valori </a:t>
            </a:r>
            <a:r>
              <a:rPr lang="it-IT" err="1">
                <a:latin typeface="Montserrat" panose="00000500000000000000" pitchFamily="2" charset="0"/>
              </a:rPr>
              <a:t>yi</a:t>
            </a:r>
            <a:r>
              <a:rPr lang="it-IT">
                <a:latin typeface="Montserrat" panose="00000500000000000000" pitchFamily="2" charset="0"/>
              </a:rPr>
              <a:t> ed eventuali derivate, si ricerca una funzione tale che essa e le sue derivate assumano nei punti xi gli stessi valori, ovvero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1361068-8C2D-4611-98E4-42CDF0969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1956" y="3981129"/>
            <a:ext cx="3452159" cy="510584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2040B0B-A775-4FB0-96F5-9E664B0E0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5016" y="4028052"/>
            <a:ext cx="1996613" cy="57155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2082B-A49B-C164-D284-978A81671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020" y="62726"/>
            <a:ext cx="7809000" cy="640200"/>
          </a:xfrm>
        </p:spPr>
        <p:txBody>
          <a:bodyPr/>
          <a:lstStyle/>
          <a:p>
            <a:r>
              <a:rPr lang="en-US" b="0"/>
              <a:t>Cubic </a:t>
            </a:r>
            <a:r>
              <a:rPr lang="en-US" b="0" err="1"/>
              <a:t>Bézier</a:t>
            </a:r>
            <a:r>
              <a:rPr lang="en-US" b="0"/>
              <a:t> Surface e Teapot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881B5A-47F7-B6D6-CEF2-6B8E364E6E0B}"/>
              </a:ext>
            </a:extLst>
          </p:cNvPr>
          <p:cNvSpPr txBox="1"/>
          <p:nvPr/>
        </p:nvSpPr>
        <p:spPr>
          <a:xfrm>
            <a:off x="694256" y="729290"/>
            <a:ext cx="75819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ctr">
              <a:buChar char="•"/>
            </a:pPr>
            <a:r>
              <a:rPr lang="en-US">
                <a:latin typeface="Montserrat"/>
              </a:rPr>
              <a:t>Un </a:t>
            </a:r>
            <a:r>
              <a:rPr lang="en-US" err="1">
                <a:latin typeface="Montserrat"/>
              </a:rPr>
              <a:t>superficie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Bézier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cubica</a:t>
            </a:r>
            <a:r>
              <a:rPr lang="en-US">
                <a:latin typeface="Montserrat"/>
              </a:rPr>
              <a:t> è </a:t>
            </a:r>
            <a:r>
              <a:rPr lang="en-US" err="1">
                <a:latin typeface="Montserrat"/>
              </a:rPr>
              <a:t>costituita</a:t>
            </a:r>
            <a:r>
              <a:rPr lang="en-US">
                <a:latin typeface="Montserrat"/>
              </a:rPr>
              <a:t> da </a:t>
            </a:r>
            <a:r>
              <a:rPr lang="en-US" err="1">
                <a:latin typeface="Montserrat"/>
              </a:rPr>
              <a:t>una</a:t>
            </a:r>
            <a:r>
              <a:rPr lang="en-US">
                <a:latin typeface="Montserrat"/>
              </a:rPr>
              <a:t> o </a:t>
            </a:r>
            <a:r>
              <a:rPr lang="en-US" err="1">
                <a:latin typeface="Montserrat"/>
              </a:rPr>
              <a:t>più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Bézier</a:t>
            </a:r>
            <a:r>
              <a:rPr lang="en-US">
                <a:latin typeface="Montserrat"/>
              </a:rPr>
              <a:t> patches. Una Patch di </a:t>
            </a:r>
            <a:r>
              <a:rPr lang="en-US" err="1">
                <a:latin typeface="Montserrat"/>
              </a:rPr>
              <a:t>Bézier</a:t>
            </a:r>
            <a:r>
              <a:rPr lang="en-US">
                <a:latin typeface="Montserrat"/>
              </a:rPr>
              <a:t> è </a:t>
            </a:r>
            <a:r>
              <a:rPr lang="en-US" err="1">
                <a:latin typeface="Montserrat"/>
              </a:rPr>
              <a:t>una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funzione</a:t>
            </a:r>
            <a:r>
              <a:rPr lang="en-US">
                <a:latin typeface="Montserrat"/>
              </a:rPr>
              <a:t> di due </a:t>
            </a:r>
            <a:r>
              <a:rPr lang="en-US" err="1">
                <a:latin typeface="Montserrat"/>
              </a:rPr>
              <a:t>variabili</a:t>
            </a:r>
            <a:r>
              <a:rPr lang="en-US">
                <a:latin typeface="Montserrat"/>
              </a:rPr>
              <a:t> con un array di </a:t>
            </a:r>
            <a:r>
              <a:rPr lang="en-US" err="1">
                <a:latin typeface="Montserrat"/>
              </a:rPr>
              <a:t>punti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controllo</a:t>
            </a:r>
            <a:r>
              <a:rPr lang="en-US">
                <a:latin typeface="Montserrat"/>
              </a:rPr>
              <a:t>. Un patch </a:t>
            </a:r>
            <a:r>
              <a:rPr lang="en-US" err="1">
                <a:latin typeface="Montserrat"/>
              </a:rPr>
              <a:t>cubica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Bézier</a:t>
            </a:r>
            <a:r>
              <a:rPr lang="en-US">
                <a:latin typeface="Montserrat"/>
              </a:rPr>
              <a:t> è </a:t>
            </a:r>
            <a:r>
              <a:rPr lang="en-US" err="1">
                <a:latin typeface="Montserrat"/>
              </a:rPr>
              <a:t>costruita</a:t>
            </a:r>
            <a:r>
              <a:rPr lang="en-US">
                <a:latin typeface="Montserrat"/>
              </a:rPr>
              <a:t> a </a:t>
            </a:r>
            <a:r>
              <a:rPr lang="en-US" err="1">
                <a:latin typeface="Montserrat"/>
              </a:rPr>
              <a:t>partire</a:t>
            </a:r>
            <a:r>
              <a:rPr lang="en-US">
                <a:latin typeface="Montserrat"/>
              </a:rPr>
              <a:t> da </a:t>
            </a:r>
            <a:r>
              <a:rPr lang="en-US" err="1">
                <a:latin typeface="Montserrat"/>
              </a:rPr>
              <a:t>una</a:t>
            </a:r>
            <a:r>
              <a:rPr lang="en-US">
                <a:latin typeface="Montserrat"/>
              </a:rPr>
              <a:t> array </a:t>
            </a:r>
            <a:r>
              <a:rPr lang="en-US" b="1">
                <a:latin typeface="Montserrat"/>
              </a:rPr>
              <a:t>4x4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punti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controllo</a:t>
            </a:r>
            <a:r>
              <a:rPr lang="en-US">
                <a:latin typeface="Montserrat"/>
              </a:rPr>
              <a:t> e </a:t>
            </a:r>
            <a:r>
              <a:rPr lang="en-US" err="1">
                <a:latin typeface="Montserrat"/>
              </a:rPr>
              <a:t>parametrizzata</a:t>
            </a:r>
            <a:r>
              <a:rPr lang="en-US">
                <a:latin typeface="Montserrat"/>
              </a:rPr>
              <a:t> a </a:t>
            </a:r>
            <a:r>
              <a:rPr lang="en-US" err="1">
                <a:latin typeface="Montserrat"/>
              </a:rPr>
              <a:t>partire</a:t>
            </a:r>
            <a:r>
              <a:rPr lang="en-US">
                <a:latin typeface="Montserrat"/>
              </a:rPr>
              <a:t> da due </a:t>
            </a:r>
            <a:r>
              <a:rPr lang="en-US" err="1">
                <a:latin typeface="Montserrat"/>
              </a:rPr>
              <a:t>variabili</a:t>
            </a:r>
            <a:r>
              <a:rPr lang="en-US">
                <a:latin typeface="Montserrat"/>
              </a:rPr>
              <a:t> </a:t>
            </a:r>
            <a:r>
              <a:rPr lang="en-US" b="1">
                <a:latin typeface="Montserrat"/>
              </a:rPr>
              <a:t>u</a:t>
            </a:r>
            <a:r>
              <a:rPr lang="en-US">
                <a:latin typeface="Montserrat"/>
              </a:rPr>
              <a:t> e </a:t>
            </a:r>
            <a:r>
              <a:rPr lang="en-US" b="1">
                <a:latin typeface="Montserrat"/>
              </a:rPr>
              <a:t>v </a:t>
            </a:r>
            <a:r>
              <a:rPr lang="en-US" err="1">
                <a:latin typeface="Montserrat"/>
              </a:rPr>
              <a:t>fornite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dall’equazione</a:t>
            </a:r>
            <a:r>
              <a:rPr lang="en-US">
                <a:latin typeface="Montserrat"/>
              </a:rPr>
              <a:t>:</a:t>
            </a:r>
            <a:endParaRPr lang="en-US"/>
          </a:p>
        </p:txBody>
      </p:sp>
      <p:pic>
        <p:nvPicPr>
          <p:cNvPr id="4" name="Picture 4" descr="Text, letter&#10;&#10;Description automatically generated">
            <a:extLst>
              <a:ext uri="{FF2B5EF4-FFF2-40B4-BE49-F238E27FC236}">
                <a16:creationId xmlns:a16="http://schemas.microsoft.com/office/drawing/2014/main" id="{B1CBD384-8CDA-0E02-F02E-281B70CE8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3220" y="1685769"/>
            <a:ext cx="3337560" cy="6365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28C0B0-5B3A-973E-E928-20C67136531D}"/>
              </a:ext>
            </a:extLst>
          </p:cNvPr>
          <p:cNvSpPr txBox="1"/>
          <p:nvPr/>
        </p:nvSpPr>
        <p:spPr>
          <a:xfrm>
            <a:off x="1384657" y="2430733"/>
            <a:ext cx="720852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Montserrat"/>
              </a:rPr>
              <a:t>con B</a:t>
            </a:r>
            <a:r>
              <a:rPr lang="en-US" sz="1050">
                <a:latin typeface="Montserrat"/>
              </a:rPr>
              <a:t>i,3</a:t>
            </a:r>
            <a:r>
              <a:rPr lang="en-US" sz="1200">
                <a:latin typeface="Montserrat"/>
              </a:rPr>
              <a:t>(u) e B</a:t>
            </a:r>
            <a:r>
              <a:rPr lang="en-US" sz="1050">
                <a:latin typeface="Montserrat"/>
              </a:rPr>
              <a:t>j,3</a:t>
            </a:r>
            <a:r>
              <a:rPr lang="en-US" sz="1200">
                <a:latin typeface="Montserrat"/>
              </a:rPr>
              <a:t>(v) </a:t>
            </a:r>
            <a:r>
              <a:rPr lang="en-US" sz="1200" err="1">
                <a:latin typeface="Montserrat"/>
              </a:rPr>
              <a:t>impiegati</a:t>
            </a:r>
            <a:r>
              <a:rPr lang="en-US" sz="1200">
                <a:latin typeface="Montserrat"/>
              </a:rPr>
              <a:t> come </a:t>
            </a:r>
            <a:r>
              <a:rPr lang="en-US" sz="1200" err="1">
                <a:latin typeface="Montserrat"/>
              </a:rPr>
              <a:t>funzioni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che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saldano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i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punti</a:t>
            </a:r>
            <a:r>
              <a:rPr lang="en-US" sz="1200">
                <a:latin typeface="Montserrat"/>
              </a:rPr>
              <a:t> di </a:t>
            </a:r>
            <a:r>
              <a:rPr lang="en-US" sz="1200" err="1">
                <a:latin typeface="Montserrat"/>
              </a:rPr>
              <a:t>controllo</a:t>
            </a:r>
            <a:r>
              <a:rPr lang="en-US" sz="1200">
                <a:latin typeface="Montserrat"/>
              </a:rPr>
              <a:t> </a:t>
            </a:r>
            <a:r>
              <a:rPr lang="en-US" sz="1200" err="1">
                <a:latin typeface="Montserrat"/>
              </a:rPr>
              <a:t>assieme</a:t>
            </a:r>
            <a:endParaRPr lang="en-US" sz="1200">
              <a:latin typeface="Montserra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473DF7-9713-F14D-68D6-EF0DEDBC2BA7}"/>
              </a:ext>
            </a:extLst>
          </p:cNvPr>
          <p:cNvSpPr txBox="1"/>
          <p:nvPr/>
        </p:nvSpPr>
        <p:spPr>
          <a:xfrm>
            <a:off x="811901" y="2987225"/>
            <a:ext cx="745236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ctr">
              <a:buChar char="•"/>
            </a:pPr>
            <a:r>
              <a:rPr lang="en-US">
                <a:latin typeface="Montserrat"/>
              </a:rPr>
              <a:t>Nel nostro </a:t>
            </a:r>
            <a:r>
              <a:rPr lang="en-US" err="1">
                <a:latin typeface="Montserrat"/>
              </a:rPr>
              <a:t>caso</a:t>
            </a:r>
            <a:r>
              <a:rPr lang="en-US">
                <a:latin typeface="Montserrat"/>
              </a:rPr>
              <a:t> di studio la </a:t>
            </a:r>
            <a:r>
              <a:rPr lang="en-US" err="1">
                <a:latin typeface="Montserrat"/>
              </a:rPr>
              <a:t>superficie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della</a:t>
            </a:r>
            <a:r>
              <a:rPr lang="en-US">
                <a:latin typeface="Montserrat"/>
              </a:rPr>
              <a:t> Teapot è </a:t>
            </a:r>
            <a:r>
              <a:rPr lang="en-US" err="1">
                <a:latin typeface="Montserrat"/>
              </a:rPr>
              <a:t>costruita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utilizzando</a:t>
            </a:r>
            <a:r>
              <a:rPr lang="en-US">
                <a:latin typeface="Montserrat"/>
              </a:rPr>
              <a:t> 32 patches </a:t>
            </a:r>
            <a:r>
              <a:rPr lang="en-US" err="1">
                <a:latin typeface="Montserrat"/>
              </a:rPr>
              <a:t>cubiche</a:t>
            </a:r>
            <a:r>
              <a:rPr lang="en-US">
                <a:latin typeface="Montserrat"/>
              </a:rPr>
              <a:t> di </a:t>
            </a:r>
            <a:r>
              <a:rPr lang="en-US" err="1">
                <a:latin typeface="Montserrat"/>
              </a:rPr>
              <a:t>Bézier</a:t>
            </a:r>
            <a:r>
              <a:rPr lang="en-US">
                <a:latin typeface="Montserrat"/>
              </a:rPr>
              <a:t>. </a:t>
            </a:r>
            <a:r>
              <a:rPr lang="en-US" err="1">
                <a:latin typeface="Montserrat"/>
              </a:rPr>
              <a:t>L’equazione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della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singola</a:t>
            </a:r>
            <a:r>
              <a:rPr lang="en-US">
                <a:latin typeface="Montserrat"/>
              </a:rPr>
              <a:t> </a:t>
            </a:r>
            <a:r>
              <a:rPr lang="en-US" b="1">
                <a:latin typeface="Montserrat"/>
              </a:rPr>
              <a:t>patch </a:t>
            </a:r>
            <a:r>
              <a:rPr lang="en-US" err="1">
                <a:latin typeface="Montserrat"/>
              </a:rPr>
              <a:t>viene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riportata</a:t>
            </a:r>
            <a:r>
              <a:rPr lang="en-US">
                <a:latin typeface="Montserrat"/>
              </a:rPr>
              <a:t> di </a:t>
            </a:r>
            <a:r>
              <a:rPr lang="en-US" err="1">
                <a:latin typeface="Montserrat"/>
              </a:rPr>
              <a:t>seguito</a:t>
            </a:r>
            <a:r>
              <a:rPr lang="en-US">
                <a:latin typeface="Montserrat"/>
              </a:rPr>
              <a:t>: </a:t>
            </a:r>
            <a:endParaRPr lang="en-US"/>
          </a:p>
        </p:txBody>
      </p:sp>
      <p:pic>
        <p:nvPicPr>
          <p:cNvPr id="7" name="Picture 7" descr="Text, letter&#10;&#10;Description automatically generated">
            <a:extLst>
              <a:ext uri="{FF2B5EF4-FFF2-40B4-BE49-F238E27FC236}">
                <a16:creationId xmlns:a16="http://schemas.microsoft.com/office/drawing/2014/main" id="{E057C668-DC71-7A3C-116F-660C1F157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121" y="3729200"/>
            <a:ext cx="7391400" cy="120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787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B8F07262-E71D-132A-DB3C-F2AE73C3C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4848" y="1606901"/>
            <a:ext cx="5318760" cy="22285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59610D2-5747-F772-AB98-CB71C04C8C24}"/>
              </a:ext>
            </a:extLst>
          </p:cNvPr>
          <p:cNvSpPr txBox="1"/>
          <p:nvPr/>
        </p:nvSpPr>
        <p:spPr>
          <a:xfrm>
            <a:off x="191151" y="1819972"/>
            <a:ext cx="291846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  <a:latin typeface="Montserrat"/>
              </a:rPr>
              <a:t>In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particolare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,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carichiamo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la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matrice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S la quale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contiene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tutti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punti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controllo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tutte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le patches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della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superficie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considerata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. S(:,:,:,k)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presenta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punti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controllo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della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k-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esima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patch (con k=1...32). La 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dimensione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S(:,:,:,k) è 4x4x3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ovvero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abbiamo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16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punti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di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controllo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ognuno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dei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quali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è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caratterizzato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 da 3 coordinate (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x,y,z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)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rispettivamente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</a:t>
            </a:r>
            <a:r>
              <a:rPr lang="en-US" sz="1200" err="1">
                <a:solidFill>
                  <a:schemeClr val="bg1"/>
                </a:solidFill>
                <a:latin typeface="Montserrat"/>
              </a:rPr>
              <a:t>contenuti</a:t>
            </a:r>
            <a:r>
              <a:rPr lang="en-US" sz="1200">
                <a:solidFill>
                  <a:schemeClr val="bg1"/>
                </a:solidFill>
                <a:latin typeface="Montserrat"/>
              </a:rPr>
              <a:t> in S(:,:,1,k) , S(:,:,2,k), S(:,:,3,k).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5E9B5AF-FA93-BD52-A6E8-6917C39E1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458" y="1042081"/>
            <a:ext cx="2924580" cy="640200"/>
          </a:xfrm>
        </p:spPr>
        <p:txBody>
          <a:bodyPr/>
          <a:lstStyle/>
          <a:p>
            <a:r>
              <a:rPr lang="en-US" sz="2800" b="0">
                <a:solidFill>
                  <a:srgbClr val="FFFFFF"/>
                </a:solidFill>
              </a:rPr>
              <a:t>Cubic </a:t>
            </a:r>
            <a:r>
              <a:rPr lang="en-US" sz="2800" b="0" err="1">
                <a:solidFill>
                  <a:srgbClr val="FFFFFF"/>
                </a:solidFill>
              </a:rPr>
              <a:t>Bézier</a:t>
            </a:r>
            <a:r>
              <a:rPr lang="en-US" sz="2800" b="0">
                <a:solidFill>
                  <a:srgbClr val="FFFFFF"/>
                </a:solidFill>
              </a:rPr>
              <a:t> Surface e Teapot</a:t>
            </a:r>
          </a:p>
        </p:txBody>
      </p:sp>
    </p:spTree>
    <p:extLst>
      <p:ext uri="{BB962C8B-B14F-4D97-AF65-F5344CB8AC3E}">
        <p14:creationId xmlns:p14="http://schemas.microsoft.com/office/powerpoint/2010/main" val="7675313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65E9B5AF-FA93-BD52-A6E8-6917C39E1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021" y="2151349"/>
            <a:ext cx="2924580" cy="640200"/>
          </a:xfrm>
        </p:spPr>
        <p:txBody>
          <a:bodyPr/>
          <a:lstStyle/>
          <a:p>
            <a:r>
              <a:rPr lang="en-US" sz="2800" b="0">
                <a:solidFill>
                  <a:srgbClr val="FFFFFF"/>
                </a:solidFill>
              </a:rPr>
              <a:t>Cubic </a:t>
            </a:r>
            <a:r>
              <a:rPr lang="en-US" sz="2800" b="0" err="1">
                <a:solidFill>
                  <a:srgbClr val="FFFFFF"/>
                </a:solidFill>
              </a:rPr>
              <a:t>Bézier</a:t>
            </a:r>
            <a:r>
              <a:rPr lang="en-US" sz="2800" b="0">
                <a:solidFill>
                  <a:srgbClr val="FFFFFF"/>
                </a:solidFill>
              </a:rPr>
              <a:t> Surface</a:t>
            </a:r>
            <a:r>
              <a:rPr lang="en-US" sz="2800">
                <a:solidFill>
                  <a:srgbClr val="FFFFFF"/>
                </a:solidFill>
              </a:rPr>
              <a:t>:</a:t>
            </a:r>
            <a:r>
              <a:rPr lang="en-US" sz="2800" b="0">
                <a:solidFill>
                  <a:srgbClr val="FFFFFF"/>
                </a:solidFill>
              </a:rPr>
              <a:t> Teapot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7B43DF28-69E0-CD5C-12A9-C9ADEEBB4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3620" y="113958"/>
            <a:ext cx="3040380" cy="2423472"/>
          </a:xfrm>
          <a:prstGeom prst="rect">
            <a:avLst/>
          </a:prstGeom>
        </p:spPr>
      </p:pic>
      <p:pic>
        <p:nvPicPr>
          <p:cNvPr id="6" name="Picture 7" descr="Chart, surface chart&#10;&#10;Description automatically generated">
            <a:extLst>
              <a:ext uri="{FF2B5EF4-FFF2-40B4-BE49-F238E27FC236}">
                <a16:creationId xmlns:a16="http://schemas.microsoft.com/office/drawing/2014/main" id="{243EF06E-70D9-5A1B-2655-79D314B69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8980" y="2570322"/>
            <a:ext cx="3036849" cy="2540317"/>
          </a:xfrm>
          <a:prstGeom prst="rect">
            <a:avLst/>
          </a:prstGeom>
        </p:spPr>
      </p:pic>
      <p:pic>
        <p:nvPicPr>
          <p:cNvPr id="8" name="Picture 8" descr="Chart, surface chart&#10;&#10;Description automatically generated">
            <a:extLst>
              <a:ext uri="{FF2B5EF4-FFF2-40B4-BE49-F238E27FC236}">
                <a16:creationId xmlns:a16="http://schemas.microsoft.com/office/drawing/2014/main" id="{1D2B9D15-9720-EC86-FB28-D61612D2F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533" y="2541823"/>
            <a:ext cx="2953215" cy="2540442"/>
          </a:xfrm>
          <a:prstGeom prst="rect">
            <a:avLst/>
          </a:prstGeom>
        </p:spPr>
      </p:pic>
      <p:pic>
        <p:nvPicPr>
          <p:cNvPr id="11" name="Picture 12" descr="Diagram&#10;&#10;Description automatically generated">
            <a:extLst>
              <a:ext uri="{FF2B5EF4-FFF2-40B4-BE49-F238E27FC236}">
                <a16:creationId xmlns:a16="http://schemas.microsoft.com/office/drawing/2014/main" id="{022A20F5-20FD-225F-4A65-7F7BC1AAFF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4561" y="208172"/>
            <a:ext cx="3081268" cy="233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6114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Shape, rectangle&#10;&#10;Description automatically generated">
            <a:extLst>
              <a:ext uri="{FF2B5EF4-FFF2-40B4-BE49-F238E27FC236}">
                <a16:creationId xmlns:a16="http://schemas.microsoft.com/office/drawing/2014/main" id="{F1D49661-5972-8FDE-2C68-B8B28111E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900" y="3797161"/>
            <a:ext cx="3537724" cy="922421"/>
          </a:xfrm>
          <a:prstGeom prst="rect">
            <a:avLst/>
          </a:prstGeom>
        </p:spPr>
      </p:pic>
      <p:sp>
        <p:nvSpPr>
          <p:cNvPr id="607" name="Google Shape;607;p66"/>
          <p:cNvSpPr txBox="1">
            <a:spLocks noGrp="1"/>
          </p:cNvSpPr>
          <p:nvPr>
            <p:ph type="title"/>
          </p:nvPr>
        </p:nvSpPr>
        <p:spPr>
          <a:xfrm>
            <a:off x="242134" y="1735342"/>
            <a:ext cx="7341120" cy="1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6000"/>
              <a:t>Thank you for </a:t>
            </a:r>
            <a:br>
              <a:rPr lang="en" sz="6000"/>
            </a:br>
            <a:r>
              <a:rPr lang="en" sz="6000"/>
              <a:t>your attention!</a:t>
            </a:r>
            <a:endParaRPr sz="6000"/>
          </a:p>
        </p:txBody>
      </p:sp>
      <p:sp>
        <p:nvSpPr>
          <p:cNvPr id="608" name="Google Shape;608;p66"/>
          <p:cNvSpPr txBox="1">
            <a:spLocks noGrp="1"/>
          </p:cNvSpPr>
          <p:nvPr>
            <p:ph type="subTitle" idx="1"/>
          </p:nvPr>
        </p:nvSpPr>
        <p:spPr>
          <a:xfrm>
            <a:off x="2282893" y="3963855"/>
            <a:ext cx="3904500" cy="1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indent="0"/>
            <a:r>
              <a:rPr lang="en" b="1">
                <a:solidFill>
                  <a:schemeClr val="lt1"/>
                </a:solidFill>
              </a:rPr>
              <a:t>Conte Alfonso</a:t>
            </a:r>
            <a:r>
              <a:rPr lang="en">
                <a:solidFill>
                  <a:schemeClr val="lt1"/>
                </a:solidFill>
              </a:rPr>
              <a:t> M63001378 </a:t>
            </a:r>
          </a:p>
          <a:p>
            <a:pPr marL="0" indent="0"/>
            <a:r>
              <a:rPr lang="en" b="1">
                <a:solidFill>
                  <a:schemeClr val="lt1"/>
                </a:solidFill>
              </a:rPr>
              <a:t>Fazzari Daniele</a:t>
            </a:r>
            <a:r>
              <a:rPr lang="en">
                <a:solidFill>
                  <a:schemeClr val="lt1"/>
                </a:solidFill>
              </a:rPr>
              <a:t> M63001384</a:t>
            </a:r>
          </a:p>
        </p:txBody>
      </p:sp>
      <p:pic>
        <p:nvPicPr>
          <p:cNvPr id="6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C7FD361-42F2-3D47-B385-E97A67A3E3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64816"/>
          <a:stretch/>
        </p:blipFill>
        <p:spPr>
          <a:xfrm>
            <a:off x="349620" y="4442800"/>
            <a:ext cx="1890413" cy="4624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BAD11C7-E559-6A54-173F-EB5B112966FB}"/>
              </a:ext>
            </a:extLst>
          </p:cNvPr>
          <p:cNvSpPr/>
          <p:nvPr/>
        </p:nvSpPr>
        <p:spPr>
          <a:xfrm>
            <a:off x="10090" y="2788"/>
            <a:ext cx="9123090" cy="23495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Google Shape;200;p38"/>
          <p:cNvSpPr txBox="1">
            <a:spLocks noGrp="1"/>
          </p:cNvSpPr>
          <p:nvPr>
            <p:ph type="title"/>
          </p:nvPr>
        </p:nvSpPr>
        <p:spPr>
          <a:xfrm>
            <a:off x="443344" y="373555"/>
            <a:ext cx="4915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Interpolazione</a:t>
            </a:r>
            <a:r>
              <a:rPr lang="en-US" b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b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Polinomiale</a:t>
            </a:r>
            <a:endParaRPr lang="en-US" b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1" name="Google Shape;201;p38"/>
          <p:cNvSpPr txBox="1">
            <a:spLocks noGrp="1"/>
          </p:cNvSpPr>
          <p:nvPr>
            <p:ph type="body" idx="1"/>
          </p:nvPr>
        </p:nvSpPr>
        <p:spPr>
          <a:xfrm>
            <a:off x="457090" y="1048602"/>
            <a:ext cx="8183731" cy="9290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it-IT">
                <a:solidFill>
                  <a:schemeClr val="tx1">
                    <a:lumMod val="85000"/>
                    <a:lumOff val="15000"/>
                  </a:schemeClr>
                </a:solidFill>
              </a:rPr>
              <a:t>Per tradurre matematicamente la curva che si vuole rappresentare occorre stabilire lo spazio di funzioni in cui ci si muove: i </a:t>
            </a:r>
            <a:r>
              <a:rPr lang="it-IT" b="1">
                <a:solidFill>
                  <a:schemeClr val="tx1">
                    <a:lumMod val="85000"/>
                    <a:lumOff val="15000"/>
                  </a:schemeClr>
                </a:solidFill>
              </a:rPr>
              <a:t>polinomi </a:t>
            </a:r>
            <a:r>
              <a:rPr lang="it-IT">
                <a:solidFill>
                  <a:schemeClr val="tx1">
                    <a:lumMod val="85000"/>
                    <a:lumOff val="15000"/>
                  </a:schemeClr>
                </a:solidFill>
              </a:rPr>
              <a:t>sono estremamente vantaggiosi dal punto di vista computazionale e presentano differenti forme rappresentative.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55EC9A7-9529-43DE-89FB-A3FD42B72B46}"/>
              </a:ext>
            </a:extLst>
          </p:cNvPr>
          <p:cNvCxnSpPr>
            <a:cxnSpLocks/>
          </p:cNvCxnSpPr>
          <p:nvPr/>
        </p:nvCxnSpPr>
        <p:spPr>
          <a:xfrm>
            <a:off x="3096199" y="2877652"/>
            <a:ext cx="0" cy="15385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1AB9EF3-CCB6-4DFB-B9A5-6F342C09DD13}"/>
              </a:ext>
            </a:extLst>
          </p:cNvPr>
          <p:cNvCxnSpPr>
            <a:cxnSpLocks/>
          </p:cNvCxnSpPr>
          <p:nvPr/>
        </p:nvCxnSpPr>
        <p:spPr>
          <a:xfrm>
            <a:off x="6072096" y="2858388"/>
            <a:ext cx="0" cy="15577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187;p36">
            <a:extLst>
              <a:ext uri="{FF2B5EF4-FFF2-40B4-BE49-F238E27FC236}">
                <a16:creationId xmlns:a16="http://schemas.microsoft.com/office/drawing/2014/main" id="{12DC74FA-A3FF-4C55-8739-5563AF71E001}"/>
              </a:ext>
            </a:extLst>
          </p:cNvPr>
          <p:cNvSpPr txBox="1">
            <a:spLocks/>
          </p:cNvSpPr>
          <p:nvPr/>
        </p:nvSpPr>
        <p:spPr>
          <a:xfrm>
            <a:off x="487547" y="2786423"/>
            <a:ext cx="2331767" cy="3718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it-IT" sz="1200" b="1">
                <a:solidFill>
                  <a:schemeClr val="accent1"/>
                </a:solidFill>
                <a:latin typeface="Playfair Display SemiBold"/>
              </a:rPr>
              <a:t>Forma Standard</a:t>
            </a:r>
          </a:p>
        </p:txBody>
      </p:sp>
      <p:sp>
        <p:nvSpPr>
          <p:cNvPr id="13" name="Google Shape;187;p36">
            <a:extLst>
              <a:ext uri="{FF2B5EF4-FFF2-40B4-BE49-F238E27FC236}">
                <a16:creationId xmlns:a16="http://schemas.microsoft.com/office/drawing/2014/main" id="{C35F56E2-5FB4-40F2-9465-60A92CF3F1D2}"/>
              </a:ext>
            </a:extLst>
          </p:cNvPr>
          <p:cNvSpPr txBox="1">
            <a:spLocks/>
          </p:cNvSpPr>
          <p:nvPr/>
        </p:nvSpPr>
        <p:spPr>
          <a:xfrm>
            <a:off x="3311331" y="2793574"/>
            <a:ext cx="2471038" cy="3365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it-IT" sz="1200" b="1">
                <a:solidFill>
                  <a:schemeClr val="accent1"/>
                </a:solidFill>
                <a:latin typeface="Playfair Display SemiBold"/>
              </a:rPr>
              <a:t>Forma di Lagrange</a:t>
            </a:r>
          </a:p>
        </p:txBody>
      </p:sp>
      <p:sp>
        <p:nvSpPr>
          <p:cNvPr id="14" name="Google Shape;187;p36">
            <a:extLst>
              <a:ext uri="{FF2B5EF4-FFF2-40B4-BE49-F238E27FC236}">
                <a16:creationId xmlns:a16="http://schemas.microsoft.com/office/drawing/2014/main" id="{034059E7-527A-4C98-B5D6-0B32304BEE6B}"/>
              </a:ext>
            </a:extLst>
          </p:cNvPr>
          <p:cNvSpPr txBox="1">
            <a:spLocks/>
          </p:cNvSpPr>
          <p:nvPr/>
        </p:nvSpPr>
        <p:spPr>
          <a:xfrm>
            <a:off x="6172048" y="2809295"/>
            <a:ext cx="2322162" cy="3549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it-IT" sz="1200">
                <a:solidFill>
                  <a:schemeClr val="accent1"/>
                </a:solidFill>
                <a:latin typeface="Playfair Display SemiBold"/>
              </a:rPr>
              <a:t>Forma di Newton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6430ED8-2FDD-4B7A-A274-C6C8690B0BE2}"/>
              </a:ext>
            </a:extLst>
          </p:cNvPr>
          <p:cNvSpPr txBox="1"/>
          <p:nvPr/>
        </p:nvSpPr>
        <p:spPr>
          <a:xfrm>
            <a:off x="345947" y="3798984"/>
            <a:ext cx="2841359" cy="2616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1050" b="0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con </a:t>
            </a:r>
            <a:r>
              <a:rPr lang="it-IT" sz="1050" b="1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α</a:t>
            </a:r>
            <a:r>
              <a:rPr lang="it-IT" sz="600" b="1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i</a:t>
            </a:r>
            <a:r>
              <a:rPr lang="it-IT" sz="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  </a:t>
            </a:r>
            <a:r>
              <a:rPr lang="it-IT" sz="1050" b="0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coefficienti da determinare</a:t>
            </a:r>
            <a:r>
              <a:rPr lang="it-IT" sz="1100" b="0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.</a:t>
            </a:r>
            <a:endParaRPr lang="it-IT" sz="1100">
              <a:solidFill>
                <a:schemeClr val="tx1">
                  <a:lumMod val="85000"/>
                  <a:lumOff val="15000"/>
                </a:schemeClr>
              </a:solidFill>
              <a:latin typeface="Montserrat"/>
            </a:endParaRPr>
          </a:p>
        </p:txBody>
      </p:sp>
      <p:sp>
        <p:nvSpPr>
          <p:cNvPr id="23" name="Google Shape;187;p36">
            <a:extLst>
              <a:ext uri="{FF2B5EF4-FFF2-40B4-BE49-F238E27FC236}">
                <a16:creationId xmlns:a16="http://schemas.microsoft.com/office/drawing/2014/main" id="{FE569834-C087-4C25-9D52-DF31BA428F47}"/>
              </a:ext>
            </a:extLst>
          </p:cNvPr>
          <p:cNvSpPr txBox="1">
            <a:spLocks/>
          </p:cNvSpPr>
          <p:nvPr/>
        </p:nvSpPr>
        <p:spPr>
          <a:xfrm>
            <a:off x="6269874" y="3359721"/>
            <a:ext cx="2322162" cy="3549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endParaRPr lang="it-IT" b="1">
              <a:solidFill>
                <a:schemeClr val="accent5">
                  <a:lumMod val="85000"/>
                  <a:lumOff val="15000"/>
                </a:schemeClr>
              </a:solidFill>
              <a:latin typeface="Playfair Display SemiBold" panose="020B0604020202020204" charset="0"/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B36D9ACE-30C1-4641-9829-EEC92963DA40}"/>
              </a:ext>
            </a:extLst>
          </p:cNvPr>
          <p:cNvSpPr txBox="1"/>
          <p:nvPr/>
        </p:nvSpPr>
        <p:spPr>
          <a:xfrm>
            <a:off x="6154885" y="4162270"/>
            <a:ext cx="2552140" cy="25391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1000" b="0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con </a:t>
            </a:r>
            <a:r>
              <a:rPr lang="it-IT" sz="1000" b="1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α</a:t>
            </a:r>
            <a:r>
              <a:rPr lang="it-IT" sz="600" b="1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i</a:t>
            </a:r>
            <a:r>
              <a:rPr lang="it-IT" sz="60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 </a:t>
            </a:r>
            <a:r>
              <a:rPr lang="it-IT" sz="600" b="0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 </a:t>
            </a:r>
            <a:r>
              <a:rPr lang="it-IT" sz="1000" b="0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differenza divisa di ordine i-1</a:t>
            </a:r>
            <a:endParaRPr lang="it-IT" sz="1000">
              <a:solidFill>
                <a:schemeClr val="tx1">
                  <a:lumMod val="85000"/>
                  <a:lumOff val="15000"/>
                </a:schemeClr>
              </a:solidFill>
              <a:latin typeface="Montserrat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B53F92E-D00D-0F7E-6CD0-AFC1062A787C}"/>
              </a:ext>
            </a:extLst>
          </p:cNvPr>
          <p:cNvSpPr/>
          <p:nvPr/>
        </p:nvSpPr>
        <p:spPr>
          <a:xfrm>
            <a:off x="3515298" y="3260015"/>
            <a:ext cx="2120569" cy="1087397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Picture 7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681A07F-54B2-3002-E836-1DD69AAA9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394" y="3219209"/>
            <a:ext cx="2018857" cy="512617"/>
          </a:xfrm>
          <a:prstGeom prst="rect">
            <a:avLst/>
          </a:prstGeom>
        </p:spPr>
      </p:pic>
      <p:sp>
        <p:nvSpPr>
          <p:cNvPr id="8" name="Rettangolo 2">
            <a:extLst>
              <a:ext uri="{FF2B5EF4-FFF2-40B4-BE49-F238E27FC236}">
                <a16:creationId xmlns:a16="http://schemas.microsoft.com/office/drawing/2014/main" id="{D7865C78-B2E3-176D-6BB8-1EC00A1B85E9}"/>
              </a:ext>
            </a:extLst>
          </p:cNvPr>
          <p:cNvSpPr/>
          <p:nvPr/>
        </p:nvSpPr>
        <p:spPr>
          <a:xfrm>
            <a:off x="710960" y="3217894"/>
            <a:ext cx="2014244" cy="515795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9E8A2724-A46D-AED9-90E2-0C38E0B51D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2668" y="3282728"/>
            <a:ext cx="2085311" cy="565005"/>
          </a:xfrm>
          <a:prstGeom prst="rect">
            <a:avLst/>
          </a:prstGeom>
        </p:spPr>
      </p:pic>
      <p:pic>
        <p:nvPicPr>
          <p:cNvPr id="15" name="Picture 18">
            <a:extLst>
              <a:ext uri="{FF2B5EF4-FFF2-40B4-BE49-F238E27FC236}">
                <a16:creationId xmlns:a16="http://schemas.microsoft.com/office/drawing/2014/main" id="{BC468701-5776-D829-E581-813DD9270F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2668" y="3739548"/>
            <a:ext cx="2085310" cy="595003"/>
          </a:xfrm>
          <a:prstGeom prst="rect">
            <a:avLst/>
          </a:prstGeom>
        </p:spPr>
      </p:pic>
      <p:pic>
        <p:nvPicPr>
          <p:cNvPr id="19" name="Picture 21" descr="A picture containing text, clock, watch&#10;&#10;Description automatically generated">
            <a:extLst>
              <a:ext uri="{FF2B5EF4-FFF2-40B4-BE49-F238E27FC236}">
                <a16:creationId xmlns:a16="http://schemas.microsoft.com/office/drawing/2014/main" id="{54B6F3B6-D33F-F498-DB17-30421B458A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0534" y="3258151"/>
            <a:ext cx="1709265" cy="455125"/>
          </a:xfrm>
          <a:prstGeom prst="rect">
            <a:avLst/>
          </a:prstGeom>
        </p:spPr>
      </p:pic>
      <p:pic>
        <p:nvPicPr>
          <p:cNvPr id="24" name="Picture 24">
            <a:extLst>
              <a:ext uri="{FF2B5EF4-FFF2-40B4-BE49-F238E27FC236}">
                <a16:creationId xmlns:a16="http://schemas.microsoft.com/office/drawing/2014/main" id="{1C008A48-6074-19AE-2F26-D17F03374D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50534" y="3638003"/>
            <a:ext cx="1709265" cy="419611"/>
          </a:xfrm>
          <a:prstGeom prst="rect">
            <a:avLst/>
          </a:prstGeom>
        </p:spPr>
      </p:pic>
      <p:sp>
        <p:nvSpPr>
          <p:cNvPr id="21" name="Rettangolo 20">
            <a:extLst>
              <a:ext uri="{FF2B5EF4-FFF2-40B4-BE49-F238E27FC236}">
                <a16:creationId xmlns:a16="http://schemas.microsoft.com/office/drawing/2014/main" id="{2B661381-3E18-9B75-8F01-4C7666D07DDA}"/>
              </a:ext>
            </a:extLst>
          </p:cNvPr>
          <p:cNvSpPr/>
          <p:nvPr/>
        </p:nvSpPr>
        <p:spPr>
          <a:xfrm>
            <a:off x="6449426" y="3261250"/>
            <a:ext cx="1707636" cy="79975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877541A-895F-F6B3-A654-7E6E5BED887A}"/>
              </a:ext>
            </a:extLst>
          </p:cNvPr>
          <p:cNvSpPr/>
          <p:nvPr/>
        </p:nvSpPr>
        <p:spPr>
          <a:xfrm>
            <a:off x="8026398" y="3375279"/>
            <a:ext cx="69907" cy="1139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C1663136-6104-0ED1-20DF-DC270F18B7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18925" y="3507330"/>
            <a:ext cx="77380" cy="11392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6;p39">
            <a:extLst>
              <a:ext uri="{FF2B5EF4-FFF2-40B4-BE49-F238E27FC236}">
                <a16:creationId xmlns:a16="http://schemas.microsoft.com/office/drawing/2014/main" id="{8BC7EC2A-6E78-8EBB-19FA-204A508AEE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39995" y="125289"/>
            <a:ext cx="4351051" cy="6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err="1">
                <a:solidFill>
                  <a:schemeClr val="accent5">
                    <a:lumMod val="85000"/>
                    <a:lumOff val="15000"/>
                  </a:schemeClr>
                </a:solidFill>
              </a:rPr>
              <a:t>Approssimazione</a:t>
            </a:r>
          </a:p>
        </p:txBody>
      </p:sp>
      <p:sp>
        <p:nvSpPr>
          <p:cNvPr id="6" name="CasellaDiTesto 8">
            <a:extLst>
              <a:ext uri="{FF2B5EF4-FFF2-40B4-BE49-F238E27FC236}">
                <a16:creationId xmlns:a16="http://schemas.microsoft.com/office/drawing/2014/main" id="{F0A81CB9-9991-D3B3-7021-A104C328FC24}"/>
              </a:ext>
            </a:extLst>
          </p:cNvPr>
          <p:cNvSpPr txBox="1"/>
          <p:nvPr/>
        </p:nvSpPr>
        <p:spPr>
          <a:xfrm>
            <a:off x="1249104" y="1003575"/>
            <a:ext cx="674473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i="0" u="none" strike="noStrike" baseline="0">
                <a:latin typeface="Montserrat" panose="00000500000000000000" pitchFamily="2" charset="0"/>
              </a:rPr>
              <a:t>Il problema dell’approssimazione invece prevede, data una successione di n punti distinti (xi, </a:t>
            </a:r>
            <a:r>
              <a:rPr lang="it-IT" sz="1400" b="0" i="0" u="none" strike="noStrike" baseline="0" err="1">
                <a:latin typeface="Montserrat" panose="00000500000000000000" pitchFamily="2" charset="0"/>
              </a:rPr>
              <a:t>yi</a:t>
            </a:r>
            <a:r>
              <a:rPr lang="it-IT" sz="1400" b="0" i="0" u="none" strike="noStrike" baseline="0">
                <a:latin typeface="Montserrat" panose="00000500000000000000" pitchFamily="2" charset="0"/>
              </a:rPr>
              <a:t>)</a:t>
            </a:r>
            <a:r>
              <a:rPr lang="it-IT" sz="800" b="0" i="0" u="none" strike="noStrike" baseline="0">
                <a:latin typeface="Montserrat" panose="00000500000000000000" pitchFamily="2" charset="0"/>
              </a:rPr>
              <a:t>i=1...n</a:t>
            </a:r>
            <a:r>
              <a:rPr lang="it-IT" sz="1400" b="0" i="0" u="none" strike="noStrike" baseline="0">
                <a:latin typeface="Montserrat" panose="00000500000000000000" pitchFamily="2" charset="0"/>
              </a:rPr>
              <a:t>, la determinazione di una funzione f(x) tale che nei nodi (xi)</a:t>
            </a:r>
            <a:r>
              <a:rPr lang="it-IT" sz="800" b="0" i="0" u="none" strike="noStrike" baseline="0">
                <a:latin typeface="Montserrat" panose="00000500000000000000" pitchFamily="2" charset="0"/>
              </a:rPr>
              <a:t>i=1...n </a:t>
            </a:r>
            <a:r>
              <a:rPr lang="it-IT" sz="1400" b="0" i="0" u="none" strike="noStrike" baseline="0">
                <a:latin typeface="Montserrat" panose="00000500000000000000" pitchFamily="2" charset="0"/>
              </a:rPr>
              <a:t>non assuma i valori (</a:t>
            </a:r>
            <a:r>
              <a:rPr lang="it-IT" sz="1400" b="0" i="0" u="none" strike="noStrike" baseline="0" err="1">
                <a:latin typeface="Montserrat" panose="00000500000000000000" pitchFamily="2" charset="0"/>
              </a:rPr>
              <a:t>yi</a:t>
            </a:r>
            <a:r>
              <a:rPr lang="it-IT" sz="1400" b="0" i="0" u="none" strike="noStrike" baseline="0">
                <a:latin typeface="Montserrat" panose="00000500000000000000" pitchFamily="2" charset="0"/>
              </a:rPr>
              <a:t>)</a:t>
            </a:r>
            <a:r>
              <a:rPr lang="it-IT" sz="800" b="0" i="0" u="none" strike="noStrike" baseline="0">
                <a:latin typeface="Montserrat" panose="00000500000000000000" pitchFamily="2" charset="0"/>
              </a:rPr>
              <a:t>i=1...n </a:t>
            </a:r>
            <a:r>
              <a:rPr lang="it-IT" sz="1400" b="0" i="0" u="none" strike="noStrike" baseline="0">
                <a:latin typeface="Montserrat" panose="00000500000000000000" pitchFamily="2" charset="0"/>
              </a:rPr>
              <a:t>ma si scosti poco da essi.</a:t>
            </a:r>
            <a:endParaRPr lang="it-IT">
              <a:latin typeface="Montserrat" panose="00000500000000000000" pitchFamily="2" charset="0"/>
            </a:endParaRPr>
          </a:p>
        </p:txBody>
      </p:sp>
      <p:sp>
        <p:nvSpPr>
          <p:cNvPr id="8" name="Google Shape;207;p39">
            <a:extLst>
              <a:ext uri="{FF2B5EF4-FFF2-40B4-BE49-F238E27FC236}">
                <a16:creationId xmlns:a16="http://schemas.microsoft.com/office/drawing/2014/main" id="{D26750DA-5C78-222A-7472-A9BE854980D4}"/>
              </a:ext>
            </a:extLst>
          </p:cNvPr>
          <p:cNvSpPr txBox="1">
            <a:spLocks/>
          </p:cNvSpPr>
          <p:nvPr/>
        </p:nvSpPr>
        <p:spPr>
          <a:xfrm>
            <a:off x="1307516" y="2159380"/>
            <a:ext cx="6541818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spcAft>
                <a:spcPts val="1600"/>
              </a:spcAft>
              <a:buChar char="•"/>
            </a:pPr>
            <a:r>
              <a:rPr lang="it-IT" sz="1200" b="1">
                <a:latin typeface="Montserrat"/>
              </a:rPr>
              <a:t>Approssimazione ai minimi quadrati</a:t>
            </a:r>
            <a:r>
              <a:rPr lang="it-IT" sz="1200">
                <a:latin typeface="Montserrat"/>
              </a:rPr>
              <a:t>: </a:t>
            </a:r>
            <a:r>
              <a:rPr lang="it-IT" sz="120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</a:rPr>
              <a:t>Si sceglie una funzione approssimante f(x) in modo da minimizzare lo scarto quadratico medio (o distanza euclidea).</a:t>
            </a:r>
            <a:endParaRPr lang="it-IT">
              <a:solidFill>
                <a:schemeClr val="tx1">
                  <a:lumMod val="85000"/>
                  <a:lumOff val="15000"/>
                </a:schemeClr>
              </a:solidFill>
              <a:latin typeface="Montserrat"/>
            </a:endParaRPr>
          </a:p>
          <a:p>
            <a:pPr marL="171450" indent="-171450">
              <a:spcAft>
                <a:spcPts val="1600"/>
              </a:spcAft>
              <a:buChar char="•"/>
            </a:pPr>
            <a:endParaRPr lang="it-IT" sz="1200">
              <a:latin typeface="Montserrat"/>
            </a:endParaRPr>
          </a:p>
        </p:txBody>
      </p:sp>
      <p:pic>
        <p:nvPicPr>
          <p:cNvPr id="10" name="Immagine 5" descr="Text&#10;&#10;Description automatically generated">
            <a:extLst>
              <a:ext uri="{FF2B5EF4-FFF2-40B4-BE49-F238E27FC236}">
                <a16:creationId xmlns:a16="http://schemas.microsoft.com/office/drawing/2014/main" id="{E3CEDEC4-F8A8-99FA-D570-CF374F40B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8270" y="2831131"/>
            <a:ext cx="2453853" cy="7011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86E327-A269-6C77-FDB3-41AC87DA9A54}"/>
              </a:ext>
            </a:extLst>
          </p:cNvPr>
          <p:cNvSpPr txBox="1"/>
          <p:nvPr/>
        </p:nvSpPr>
        <p:spPr>
          <a:xfrm>
            <a:off x="1248311" y="3826481"/>
            <a:ext cx="6872126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>
                <a:latin typeface="Montserrat"/>
                <a:cs typeface="Segoe UI"/>
              </a:rPr>
              <a:t>Per evitare di ottenere un fascio di curve è necessario avere un numero di punti sperimentali che sia maggiore del numero di parametri delle curva stessa, ovvero il problema deve essere </a:t>
            </a:r>
            <a:r>
              <a:rPr lang="it-IT" b="1">
                <a:latin typeface="Montserrat"/>
                <a:cs typeface="Segoe UI"/>
              </a:rPr>
              <a:t>sovradeterminato</a:t>
            </a:r>
            <a:r>
              <a:rPr lang="it-IT">
                <a:latin typeface="Montserrat"/>
                <a:cs typeface="Segoe UI"/>
              </a:rPr>
              <a:t>. </a:t>
            </a:r>
            <a:r>
              <a:rPr lang="en-US">
                <a:latin typeface="Montserrat"/>
                <a:cs typeface="Segoe UI"/>
              </a:rPr>
              <a:t>​</a:t>
            </a:r>
            <a:endParaRPr lang="en-US"/>
          </a:p>
          <a:p>
            <a:r>
              <a:rPr lang="it-IT">
                <a:latin typeface="Montserrat"/>
                <a:cs typeface="Segoe UI"/>
              </a:rPr>
              <a:t>​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93BD2F6-8F43-A872-2FCE-325A31DBB0BB}"/>
              </a:ext>
            </a:extLst>
          </p:cNvPr>
          <p:cNvSpPr/>
          <p:nvPr/>
        </p:nvSpPr>
        <p:spPr>
          <a:xfrm>
            <a:off x="3318270" y="2831131"/>
            <a:ext cx="2520309" cy="70110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7350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8">
            <a:extLst>
              <a:ext uri="{FF2B5EF4-FFF2-40B4-BE49-F238E27FC236}">
                <a16:creationId xmlns:a16="http://schemas.microsoft.com/office/drawing/2014/main" id="{2878BFA4-A532-CB80-20AE-03D206A8E5DF}"/>
              </a:ext>
            </a:extLst>
          </p:cNvPr>
          <p:cNvSpPr txBox="1"/>
          <p:nvPr/>
        </p:nvSpPr>
        <p:spPr>
          <a:xfrm>
            <a:off x="477079" y="399750"/>
            <a:ext cx="8185016" cy="138499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Per 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determinare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 il 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polinomio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 di 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grado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 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assegnato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 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che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 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meglio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 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approssima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 (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nel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 senso 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dei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 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minimi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 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quadrati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) un set di 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dati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, MATLAB 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mette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 a 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disposizione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 due </a:t>
            </a:r>
            <a:r>
              <a:rPr lang="en" sz="1200" b="1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funzioni</a:t>
            </a:r>
            <a:r>
              <a:rPr lang="en" sz="1200" b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  <a:ea typeface="+mn-lt"/>
                <a:cs typeface="+mn-lt"/>
              </a:rPr>
              <a:t>: Polyfit e Polyval.</a:t>
            </a:r>
            <a:endParaRPr lang="en-US" sz="1200" b="1">
              <a:solidFill>
                <a:schemeClr val="accent5">
                  <a:lumMod val="85000"/>
                  <a:lumOff val="15000"/>
                </a:schemeClr>
              </a:solidFill>
              <a:latin typeface="Montserrat"/>
              <a:ea typeface="+mn-lt"/>
              <a:cs typeface="+mn-lt"/>
            </a:endParaRPr>
          </a:p>
          <a:p>
            <a:pPr algn="ctr"/>
            <a:endParaRPr lang="en" sz="1200" b="1">
              <a:solidFill>
                <a:schemeClr val="accent5">
                  <a:lumMod val="85000"/>
                  <a:lumOff val="15000"/>
                </a:schemeClr>
              </a:solidFill>
              <a:latin typeface="Montserrat"/>
              <a:cs typeface="Arial"/>
            </a:endParaRPr>
          </a:p>
          <a:p>
            <a:pPr algn="ctr"/>
            <a:endParaRPr lang="it-IT" sz="1200">
              <a:solidFill>
                <a:schemeClr val="accent5">
                  <a:lumMod val="85000"/>
                  <a:lumOff val="15000"/>
                </a:schemeClr>
              </a:solidFill>
              <a:latin typeface="Montserrat"/>
            </a:endParaRPr>
          </a:p>
          <a:p>
            <a:pPr algn="ctr"/>
            <a:r>
              <a:rPr lang="it-IT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Anche nel caso dell’interpolazione polinomiale l’obiettivo è la ricerca dei coefficienti per minimizzare la distanza d, per questa ragione è necessario che il grado p del polinomio cercato sia al massimo pari al numero di punti da interpolare (xi, </a:t>
            </a:r>
            <a:r>
              <a:rPr lang="it-IT" sz="1200" err="1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yi</a:t>
            </a:r>
            <a:r>
              <a:rPr lang="it-IT" sz="1200">
                <a:solidFill>
                  <a:schemeClr val="accent5">
                    <a:lumMod val="85000"/>
                    <a:lumOff val="15000"/>
                  </a:schemeClr>
                </a:solidFill>
                <a:latin typeface="Montserrat"/>
              </a:rPr>
              <a:t>) meno 1, ovvero p ≤ n-1.</a:t>
            </a:r>
          </a:p>
        </p:txBody>
      </p:sp>
      <p:sp>
        <p:nvSpPr>
          <p:cNvPr id="5" name="Google Shape;220;p41">
            <a:extLst>
              <a:ext uri="{FF2B5EF4-FFF2-40B4-BE49-F238E27FC236}">
                <a16:creationId xmlns:a16="http://schemas.microsoft.com/office/drawing/2014/main" id="{0A155F6C-A846-C6E2-1FB8-B68CDA3948AE}"/>
              </a:ext>
            </a:extLst>
          </p:cNvPr>
          <p:cNvSpPr txBox="1">
            <a:spLocks/>
          </p:cNvSpPr>
          <p:nvPr/>
        </p:nvSpPr>
        <p:spPr>
          <a:xfrm>
            <a:off x="-9519" y="2645231"/>
            <a:ext cx="30087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4">
                    <a:lumMod val="25000"/>
                  </a:schemeClr>
                </a:solidFill>
              </a:rPr>
              <a:t>Polyfit</a:t>
            </a:r>
          </a:p>
        </p:txBody>
      </p:sp>
      <p:sp>
        <p:nvSpPr>
          <p:cNvPr id="7" name="Google Shape;222;p41">
            <a:extLst>
              <a:ext uri="{FF2B5EF4-FFF2-40B4-BE49-F238E27FC236}">
                <a16:creationId xmlns:a16="http://schemas.microsoft.com/office/drawing/2014/main" id="{49688DE5-B8D9-EEB6-E423-06000289460A}"/>
              </a:ext>
            </a:extLst>
          </p:cNvPr>
          <p:cNvSpPr txBox="1">
            <a:spLocks/>
          </p:cNvSpPr>
          <p:nvPr/>
        </p:nvSpPr>
        <p:spPr>
          <a:xfrm>
            <a:off x="5885437" y="2830727"/>
            <a:ext cx="30054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4">
                    <a:lumMod val="25000"/>
                  </a:schemeClr>
                </a:solidFill>
              </a:rPr>
              <a:t>Polyval</a:t>
            </a:r>
          </a:p>
        </p:txBody>
      </p:sp>
      <p:sp>
        <p:nvSpPr>
          <p:cNvPr id="9" name="Google Shape;223;p41">
            <a:extLst>
              <a:ext uri="{FF2B5EF4-FFF2-40B4-BE49-F238E27FC236}">
                <a16:creationId xmlns:a16="http://schemas.microsoft.com/office/drawing/2014/main" id="{4CFF4B97-713E-7CB7-FE13-0E7EA5395118}"/>
              </a:ext>
            </a:extLst>
          </p:cNvPr>
          <p:cNvSpPr txBox="1">
            <a:spLocks/>
          </p:cNvSpPr>
          <p:nvPr/>
        </p:nvSpPr>
        <p:spPr>
          <a:xfrm>
            <a:off x="6362799" y="3276898"/>
            <a:ext cx="2162034" cy="5647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err="1">
                <a:latin typeface="Montserrat"/>
              </a:rPr>
              <a:t>Consente</a:t>
            </a:r>
            <a:r>
              <a:rPr lang="en-US" sz="1100">
                <a:latin typeface="Montserrat"/>
              </a:rPr>
              <a:t> di </a:t>
            </a:r>
            <a:r>
              <a:rPr lang="en-US" sz="1100" err="1">
                <a:latin typeface="Montserrat"/>
              </a:rPr>
              <a:t>valutare</a:t>
            </a:r>
            <a:r>
              <a:rPr lang="en-US" sz="1100">
                <a:latin typeface="Montserrat"/>
              </a:rPr>
              <a:t> il </a:t>
            </a:r>
            <a:r>
              <a:rPr lang="en-US" sz="1100" err="1">
                <a:latin typeface="Montserrat"/>
              </a:rPr>
              <a:t>polinomio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nei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punti</a:t>
            </a:r>
            <a:r>
              <a:rPr lang="en-US" sz="1100">
                <a:latin typeface="Montserrat"/>
              </a:rPr>
              <a:t> </a:t>
            </a:r>
            <a:r>
              <a:rPr lang="en-US" sz="1100" err="1">
                <a:latin typeface="Montserrat"/>
              </a:rPr>
              <a:t>dati</a:t>
            </a:r>
            <a:r>
              <a:rPr lang="en-US" sz="1100">
                <a:latin typeface="Montserrat"/>
              </a:rPr>
              <a:t> per </a:t>
            </a:r>
            <a:r>
              <a:rPr lang="en-US" sz="1100" err="1">
                <a:latin typeface="Montserrat"/>
              </a:rPr>
              <a:t>graficarlo</a:t>
            </a:r>
          </a:p>
        </p:txBody>
      </p:sp>
      <p:cxnSp>
        <p:nvCxnSpPr>
          <p:cNvPr id="11" name="Google Shape;224;p41">
            <a:extLst>
              <a:ext uri="{FF2B5EF4-FFF2-40B4-BE49-F238E27FC236}">
                <a16:creationId xmlns:a16="http://schemas.microsoft.com/office/drawing/2014/main" id="{554BAA50-6317-B526-95BE-8AF01876A2B0}"/>
              </a:ext>
            </a:extLst>
          </p:cNvPr>
          <p:cNvCxnSpPr/>
          <p:nvPr/>
        </p:nvCxnSpPr>
        <p:spPr>
          <a:xfrm rot="10800000" flipH="1">
            <a:off x="6890480" y="3232099"/>
            <a:ext cx="1043400" cy="480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225;p41">
            <a:extLst>
              <a:ext uri="{FF2B5EF4-FFF2-40B4-BE49-F238E27FC236}">
                <a16:creationId xmlns:a16="http://schemas.microsoft.com/office/drawing/2014/main" id="{02BB2BC1-4455-7327-308F-9BAA5073CA32}"/>
              </a:ext>
            </a:extLst>
          </p:cNvPr>
          <p:cNvCxnSpPr/>
          <p:nvPr/>
        </p:nvCxnSpPr>
        <p:spPr>
          <a:xfrm rot="10800000" flipH="1">
            <a:off x="971820" y="3043259"/>
            <a:ext cx="1043400" cy="480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221;p41">
            <a:extLst>
              <a:ext uri="{FF2B5EF4-FFF2-40B4-BE49-F238E27FC236}">
                <a16:creationId xmlns:a16="http://schemas.microsoft.com/office/drawing/2014/main" id="{8812EDEB-DC85-DA95-BA46-48E3F03DB3D8}"/>
              </a:ext>
            </a:extLst>
          </p:cNvPr>
          <p:cNvSpPr txBox="1">
            <a:spLocks/>
          </p:cNvSpPr>
          <p:nvPr/>
        </p:nvSpPr>
        <p:spPr>
          <a:xfrm>
            <a:off x="437903" y="3103215"/>
            <a:ext cx="2281978" cy="12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100" err="1"/>
              <a:t>Consente</a:t>
            </a:r>
            <a:r>
              <a:rPr lang="en-US" sz="1100"/>
              <a:t> di </a:t>
            </a:r>
            <a:r>
              <a:rPr lang="en-US" sz="1100" err="1"/>
              <a:t>determinare</a:t>
            </a:r>
            <a:r>
              <a:rPr lang="en-US" sz="1100"/>
              <a:t> </a:t>
            </a:r>
            <a:r>
              <a:rPr lang="en-US" sz="1100" err="1"/>
              <a:t>i</a:t>
            </a:r>
            <a:r>
              <a:rPr lang="en-US" sz="1100"/>
              <a:t> </a:t>
            </a:r>
            <a:r>
              <a:rPr lang="en-US" sz="1100" err="1"/>
              <a:t>coefficienti</a:t>
            </a:r>
            <a:r>
              <a:rPr lang="en-US" sz="1100"/>
              <a:t> del </a:t>
            </a:r>
            <a:r>
              <a:rPr lang="en-US" sz="1100" err="1"/>
              <a:t>polinomio</a:t>
            </a:r>
            <a:r>
              <a:rPr lang="en-US" sz="1100"/>
              <a:t> di </a:t>
            </a:r>
            <a:r>
              <a:rPr lang="en-US" sz="1100" err="1"/>
              <a:t>grado</a:t>
            </a:r>
            <a:r>
              <a:rPr lang="en-US" sz="1100"/>
              <a:t> n </a:t>
            </a:r>
            <a:r>
              <a:rPr lang="en-US" sz="1100" err="1"/>
              <a:t>che</a:t>
            </a:r>
            <a:r>
              <a:rPr lang="en-US" sz="1100"/>
              <a:t> </a:t>
            </a:r>
            <a:r>
              <a:rPr lang="en-US" sz="1100" err="1"/>
              <a:t>meglio</a:t>
            </a:r>
            <a:r>
              <a:rPr lang="en-US" sz="1100"/>
              <a:t> </a:t>
            </a:r>
            <a:r>
              <a:rPr lang="en-US" sz="1100" err="1"/>
              <a:t>approssima</a:t>
            </a:r>
            <a:r>
              <a:rPr lang="en-US" sz="1100"/>
              <a:t> il set di </a:t>
            </a:r>
            <a:r>
              <a:rPr lang="en-US" sz="1100" err="1"/>
              <a:t>dati</a:t>
            </a:r>
          </a:p>
        </p:txBody>
      </p:sp>
      <p:pic>
        <p:nvPicPr>
          <p:cNvPr id="17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9046DAD3-3A40-10CE-E7FE-98BE274D8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469" y="2072543"/>
            <a:ext cx="3333963" cy="264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942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>
            <a:spLocks noGrp="1"/>
          </p:cNvSpPr>
          <p:nvPr>
            <p:ph type="title"/>
          </p:nvPr>
        </p:nvSpPr>
        <p:spPr>
          <a:xfrm>
            <a:off x="852698" y="1498865"/>
            <a:ext cx="2607600" cy="5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">
                <a:solidFill>
                  <a:schemeClr val="bg1"/>
                </a:solidFill>
              </a:rPr>
              <a:t>Curve di Bézier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2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3AB5A029-A9F5-ED64-FFD8-DABD631CD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456" y="2959806"/>
            <a:ext cx="2743200" cy="1143000"/>
          </a:xfrm>
          <a:prstGeom prst="rect">
            <a:avLst/>
          </a:prstGeom>
        </p:spPr>
      </p:pic>
      <p:pic>
        <p:nvPicPr>
          <p:cNvPr id="5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A162A75A-0F0E-AB1C-9A60-C2D56F0C37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1109" y="787487"/>
            <a:ext cx="2743200" cy="1143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EDF81E-0FE5-A775-1FBC-27962F5F6EC4}"/>
              </a:ext>
            </a:extLst>
          </p:cNvPr>
          <p:cNvSpPr txBox="1"/>
          <p:nvPr/>
        </p:nvSpPr>
        <p:spPr>
          <a:xfrm>
            <a:off x="3200399" y="2343149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DFDF53-F0FE-2767-2ACC-2CE003B38D7B}"/>
              </a:ext>
            </a:extLst>
          </p:cNvPr>
          <p:cNvSpPr txBox="1"/>
          <p:nvPr/>
        </p:nvSpPr>
        <p:spPr>
          <a:xfrm>
            <a:off x="855783" y="2453053"/>
            <a:ext cx="321212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Montserrat"/>
              </a:rPr>
              <a:t>Quando</a:t>
            </a:r>
            <a:r>
              <a:rPr lang="en-US">
                <a:solidFill>
                  <a:schemeClr val="bg1"/>
                </a:solidFill>
                <a:latin typeface="Montserrat"/>
              </a:rPr>
              <a:t>? Tra il 1950 ed il 1960</a:t>
            </a:r>
          </a:p>
          <a:p>
            <a:endParaRPr lang="en-US">
              <a:solidFill>
                <a:schemeClr val="bg1"/>
              </a:solidFill>
              <a:latin typeface="Montserrat"/>
            </a:endParaRPr>
          </a:p>
          <a:p>
            <a:r>
              <a:rPr lang="en-US" b="1">
                <a:solidFill>
                  <a:schemeClr val="bg1"/>
                </a:solidFill>
                <a:latin typeface="Montserrat"/>
              </a:rPr>
              <a:t>Dove</a:t>
            </a:r>
            <a:r>
              <a:rPr lang="en-US">
                <a:solidFill>
                  <a:schemeClr val="bg1"/>
                </a:solidFill>
                <a:latin typeface="Montserrat"/>
              </a:rPr>
              <a:t>?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Presso</a:t>
            </a:r>
            <a:r>
              <a:rPr lang="en-US">
                <a:solidFill>
                  <a:schemeClr val="bg1"/>
                </a:solidFill>
                <a:latin typeface="Montserrat"/>
              </a:rPr>
              <a:t> la </a:t>
            </a:r>
            <a:r>
              <a:rPr lang="en-US" i="1">
                <a:solidFill>
                  <a:schemeClr val="bg1"/>
                </a:solidFill>
                <a:latin typeface="Montserrat"/>
              </a:rPr>
              <a:t>Renault</a:t>
            </a:r>
          </a:p>
          <a:p>
            <a:endParaRPr lang="en-US">
              <a:solidFill>
                <a:schemeClr val="bg1"/>
              </a:solidFill>
              <a:latin typeface="Montserrat"/>
            </a:endParaRPr>
          </a:p>
          <a:p>
            <a:r>
              <a:rPr lang="en-US" b="1" err="1">
                <a:solidFill>
                  <a:schemeClr val="bg1"/>
                </a:solidFill>
                <a:latin typeface="Montserrat"/>
              </a:rPr>
              <a:t>Perchè</a:t>
            </a:r>
            <a:r>
              <a:rPr lang="en-US">
                <a:solidFill>
                  <a:schemeClr val="bg1"/>
                </a:solidFill>
                <a:latin typeface="Montserrat"/>
              </a:rPr>
              <a:t>?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Automatizzazione</a:t>
            </a:r>
            <a:r>
              <a:rPr lang="en-US">
                <a:solidFill>
                  <a:schemeClr val="bg1"/>
                </a:solidFill>
                <a:latin typeface="Montserrat"/>
              </a:rPr>
              <a:t> del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processo</a:t>
            </a:r>
            <a:r>
              <a:rPr lang="en-US">
                <a:solidFill>
                  <a:schemeClr val="bg1"/>
                </a:solidFill>
                <a:latin typeface="Montserrat"/>
              </a:rPr>
              <a:t> di design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dei</a:t>
            </a:r>
            <a:r>
              <a:rPr lang="en-US">
                <a:solidFill>
                  <a:schemeClr val="bg1"/>
                </a:solidFill>
                <a:latin typeface="Montserrat"/>
              </a:rPr>
              <a:t> </a:t>
            </a:r>
            <a:r>
              <a:rPr lang="en-US" err="1">
                <a:solidFill>
                  <a:schemeClr val="bg1"/>
                </a:solidFill>
                <a:latin typeface="Montserrat"/>
              </a:rPr>
              <a:t>veicoli</a:t>
            </a:r>
            <a:endParaRPr lang="en-US">
              <a:solidFill>
                <a:schemeClr val="bg1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237097525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Green Slides by Slidesgo">
  <a:themeElements>
    <a:clrScheme name="Simple Light">
      <a:dk1>
        <a:srgbClr val="000000"/>
      </a:dk1>
      <a:lt1>
        <a:srgbClr val="FFFFFF"/>
      </a:lt1>
      <a:dk2>
        <a:srgbClr val="A6BFA5"/>
      </a:dk2>
      <a:lt2>
        <a:srgbClr val="C9D8C8"/>
      </a:lt2>
      <a:accent1>
        <a:srgbClr val="161922"/>
      </a:accent1>
      <a:accent2>
        <a:srgbClr val="FFFFFF"/>
      </a:accent2>
      <a:accent3>
        <a:srgbClr val="A6BFA5"/>
      </a:accent3>
      <a:accent4>
        <a:srgbClr val="C9D8C8"/>
      </a:accent4>
      <a:accent5>
        <a:srgbClr val="000000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</TotalTime>
  <Words>4244</Words>
  <Application>Microsoft Office PowerPoint</Application>
  <PresentationFormat>Presentazione su schermo (16:9)</PresentationFormat>
  <Paragraphs>283</Paragraphs>
  <Slides>53</Slides>
  <Notes>17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53</vt:i4>
      </vt:variant>
    </vt:vector>
  </HeadingPairs>
  <TitlesOfParts>
    <vt:vector size="61" baseType="lpstr">
      <vt:lpstr>Playfair Display</vt:lpstr>
      <vt:lpstr>Arial</vt:lpstr>
      <vt:lpstr>Livvic</vt:lpstr>
      <vt:lpstr>Playfair Display SemiBold</vt:lpstr>
      <vt:lpstr>Arial,Sans-Serif</vt:lpstr>
      <vt:lpstr>Roboto Condensed Light</vt:lpstr>
      <vt:lpstr>Montserrat</vt:lpstr>
      <vt:lpstr>Minimalist Green Slides by Slidesgo</vt:lpstr>
      <vt:lpstr>Teapot   Surface </vt:lpstr>
      <vt:lpstr>Introduzione</vt:lpstr>
      <vt:lpstr>Presentazione standard di PowerPoint</vt:lpstr>
      <vt:lpstr>Modello interpolante</vt:lpstr>
      <vt:lpstr>Problema Generale:</vt:lpstr>
      <vt:lpstr>Interpolazione Polinomiale</vt:lpstr>
      <vt:lpstr>Approssimazione</vt:lpstr>
      <vt:lpstr>Presentazione standard di PowerPoint</vt:lpstr>
      <vt:lpstr>Curve di Bézier</vt:lpstr>
      <vt:lpstr>Definizione</vt:lpstr>
      <vt:lpstr>Centro di Massa</vt:lpstr>
      <vt:lpstr>Proprietà delle curve di Bézier</vt:lpstr>
      <vt:lpstr>Presentazione standard di PowerPoint</vt:lpstr>
      <vt:lpstr>Problematiche:</vt:lpstr>
      <vt:lpstr>Presentazione standard di PowerPoint</vt:lpstr>
      <vt:lpstr>Algoritmo di De Casteljau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Curva di Bézier 2D </vt:lpstr>
      <vt:lpstr>Presentazione standard di PowerPoint</vt:lpstr>
      <vt:lpstr>Curva di Bézier 3D </vt:lpstr>
      <vt:lpstr>Il fenomeno di Runge</vt:lpstr>
      <vt:lpstr>Nodi di Čebyšëv-Gauss-Lobatto</vt:lpstr>
      <vt:lpstr>Errore di interpolazione</vt:lpstr>
      <vt:lpstr>Interpolazione Polinomiale a tratti</vt:lpstr>
      <vt:lpstr>Interpolazione lineare a tratti</vt:lpstr>
      <vt:lpstr>Curve B-Spline</vt:lpstr>
      <vt:lpstr>B-Spline Definizione</vt:lpstr>
      <vt:lpstr>Parametri della curva e termini Bi,h(t)</vt:lpstr>
      <vt:lpstr>Presentazione standard di PowerPoint</vt:lpstr>
      <vt:lpstr>Proprietà delle curve B-SPLINE</vt:lpstr>
      <vt:lpstr>Proprietà 5</vt:lpstr>
      <vt:lpstr>Controllo locale Bézier VS B-Spline</vt:lpstr>
      <vt:lpstr>Presentazione standard di PowerPoint</vt:lpstr>
      <vt:lpstr>Curve NURBS</vt:lpstr>
      <vt:lpstr>Perchè le curve NURBS?</vt:lpstr>
      <vt:lpstr>Presentazione standard di PowerPoint</vt:lpstr>
      <vt:lpstr>Condizioni tecniche del vettore dei nodi</vt:lpstr>
      <vt:lpstr>Presentazione standard di PowerPoint</vt:lpstr>
      <vt:lpstr>Formulazione matematica di una curva NURBS</vt:lpstr>
      <vt:lpstr>Proprietà principali delle curve NURBS</vt:lpstr>
      <vt:lpstr>Rappresentazione di sezioni coniche</vt:lpstr>
      <vt:lpstr>Presentazione standard di PowerPoint</vt:lpstr>
      <vt:lpstr>Applicazione al caso di studio: teapot con NURBS</vt:lpstr>
      <vt:lpstr>Superfici di Bézier</vt:lpstr>
      <vt:lpstr>Definizione </vt:lpstr>
      <vt:lpstr>Limitazioni: </vt:lpstr>
      <vt:lpstr>Cubic Bézier Surface e Teapot</vt:lpstr>
      <vt:lpstr>Cubic Bézier Surface e Teapot</vt:lpstr>
      <vt:lpstr>Cubic Bézier Surface: Teapot</vt:lpstr>
      <vt:lpstr>Thank you for 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Green Slides</dc:title>
  <dc:creator>alfonso conte</dc:creator>
  <cp:lastModifiedBy>DANIELE FAZZARI</cp:lastModifiedBy>
  <cp:revision>16</cp:revision>
  <dcterms:modified xsi:type="dcterms:W3CDTF">2022-06-06T13:58:34Z</dcterms:modified>
</cp:coreProperties>
</file>